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9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notesSlides/notesSlide8.xml" ContentType="application/vnd.openxmlformats-officedocument.presentationml.notesSlide+xml"/>
  <Override PartName="/ppt/notesSlides/_rels/notesSlide8.xml.rels" ContentType="application/vnd.openxmlformats-package.relationships+xml"/>
  <Override PartName="/ppt/media/image1.png" ContentType="image/png"/>
  <Override PartName="/ppt/media/image2.png" ContentType="image/png"/>
  <Override PartName="/ppt/media/image17.jpeg" ContentType="image/jpeg"/>
  <Override PartName="/ppt/media/image3.png" ContentType="image/png"/>
  <Override PartName="/ppt/media/image9.jpeg" ContentType="image/jpeg"/>
  <Override PartName="/ppt/media/image4.png" ContentType="image/png"/>
  <Override PartName="/ppt/media/image5.png" ContentType="image/png"/>
  <Override PartName="/ppt/media/image34.jpeg" ContentType="image/jpe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jpeg" ContentType="image/jpe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jpeg" ContentType="image/jpeg"/>
  <Override PartName="/ppt/media/image23.png" ContentType="image/png"/>
  <Override PartName="/ppt/media/image24.jpeg" ContentType="image/jpe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jpeg" ContentType="image/jpeg"/>
  <Override PartName="/ppt/media/image31.png" ContentType="image/png"/>
  <Override PartName="/ppt/media/image32.jpeg" ContentType="image/jpeg"/>
  <Override PartName="/ppt/media/image33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8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</p:sldIdLst>
  <p:sldSz cx="9144000" cy="51435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slide" Target="slides/slide17.xml"/><Relationship Id="rId29" Type="http://schemas.openxmlformats.org/officeDocument/2006/relationships/slide" Target="slides/slide18.xml"/><Relationship Id="rId30" Type="http://schemas.openxmlformats.org/officeDocument/2006/relationships/slide" Target="slides/slide19.xml"/><Relationship Id="rId31" Type="http://schemas.openxmlformats.org/officeDocument/2006/relationships/slide" Target="slides/slide20.xml"/><Relationship Id="rId32" Type="http://schemas.openxmlformats.org/officeDocument/2006/relationships/slide" Target="slides/slide21.xml"/><Relationship Id="rId33" Type="http://schemas.openxmlformats.org/officeDocument/2006/relationships/slide" Target="slides/slide22.xml"/><Relationship Id="rId34" Type="http://schemas.openxmlformats.org/officeDocument/2006/relationships/slide" Target="slides/slide23.xml"/><Relationship Id="rId35" Type="http://schemas.openxmlformats.org/officeDocument/2006/relationships/slide" Target="slides/slide24.xml"/><Relationship Id="rId36" Type="http://schemas.openxmlformats.org/officeDocument/2006/relationships/slide" Target="slides/slide2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0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XO Oriel"/>
              </a:rPr>
              <a:t>Для перемещения страницы щёлкните мышью</a:t>
            </a:r>
            <a:endParaRPr b="0" lang="en-US" sz="4400" spc="-1" strike="noStrike">
              <a:latin typeface="XO Oriel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XO Oriel"/>
              </a:rPr>
              <a:t>Для правки формата примечаний щёлкните мышью</a:t>
            </a:r>
            <a:endParaRPr b="0" lang="en-US" sz="2000" spc="-1" strike="noStrike">
              <a:latin typeface="XO Oriel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&lt;верхний колонтитул&gt;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6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&lt;дата/время&gt;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6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&lt;нижний колонтитул&gt;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6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61F6BB30-01BF-4FD6-8CE6-19055097AA2F}" type="slidenum">
              <a:rPr b="0" lang="en-US" sz="1400" spc="-1" strike="noStrike">
                <a:latin typeface="Times New Roman"/>
              </a:rPr>
              <a:t>&lt;номер&gt;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sldImg"/>
          </p:nvPr>
        </p:nvSpPr>
        <p:spPr>
          <a:xfrm>
            <a:off x="-171360" y="1143000"/>
            <a:ext cx="5485320" cy="3085200"/>
          </a:xfrm>
          <a:prstGeom prst="rect">
            <a:avLst/>
          </a:prstGeom>
        </p:spPr>
      </p:sp>
      <p:sp>
        <p:nvSpPr>
          <p:cNvPr id="480" name="PlaceHolder 2"/>
          <p:cNvSpPr>
            <a:spLocks noGrp="1"/>
          </p:cNvSpPr>
          <p:nvPr>
            <p:ph type="body"/>
          </p:nvPr>
        </p:nvSpPr>
        <p:spPr>
          <a:xfrm>
            <a:off x="514440" y="4400640"/>
            <a:ext cx="4113360" cy="3598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XO Oriel"/>
            </a:endParaRPr>
          </a:p>
        </p:txBody>
      </p:sp>
      <p:sp>
        <p:nvSpPr>
          <p:cNvPr id="481" name="CustomShape 3"/>
          <p:cNvSpPr/>
          <p:nvPr/>
        </p:nvSpPr>
        <p:spPr>
          <a:xfrm>
            <a:off x="2913120" y="8685360"/>
            <a:ext cx="222732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EA651DC5-80A4-446C-B446-4151ECB0C5F4}" type="slidenum">
              <a:rPr b="0" lang="ru-RU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&lt;номер&gt;</a:t>
            </a:fld>
            <a:endParaRPr b="0" lang="en-US" sz="1200" spc="-1" strike="noStrike">
              <a:latin typeface="XO Orie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33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34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34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3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35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355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8000"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8000"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359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8000"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36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8000"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361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8000"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362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8000"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8000"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8000"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8000"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8000"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8000"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8000"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8000"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8000"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8000"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8000"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8000"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8000"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8000"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8000"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8000"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8000"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8000"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8000"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8000"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8000"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8000"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8000"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8000"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8000"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19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8000"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8000"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8000"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20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8000"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20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8000"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20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8000"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235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8000"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8000"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8000"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24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8000"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241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8000"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242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8000"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27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275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8000"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8000"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279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8000"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28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8000"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281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8000"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282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8000"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29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30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314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8000"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8000"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8000"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31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8000"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320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8000"/>
          </a:bodyPr>
          <a:p>
            <a:endParaRPr b="0" lang="en-US" sz="3200" spc="-1" strike="noStrike">
              <a:latin typeface="XO Oriel"/>
            </a:endParaRPr>
          </a:p>
        </p:txBody>
      </p:sp>
      <p:sp>
        <p:nvSpPr>
          <p:cNvPr id="321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8000"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XO Orie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XO Orie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8.pn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9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8.xml"/><Relationship Id="rId6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3692160" cy="5140080"/>
          </a:xfrm>
          <a:prstGeom prst="rect">
            <a:avLst/>
          </a:prstGeom>
          <a:solidFill>
            <a:srgbClr val="ffffff"/>
          </a:solidFill>
          <a:ln w="9360"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3695760" y="0"/>
            <a:ext cx="5444640" cy="5140080"/>
          </a:xfrm>
          <a:prstGeom prst="rect">
            <a:avLst/>
          </a:prstGeom>
          <a:solidFill>
            <a:srgbClr val="ffffff"/>
          </a:solidFill>
          <a:ln w="9360">
            <a:noFill/>
          </a:ln>
          <a:effectLst>
            <a:outerShdw dist="38160" dir="10800000">
              <a:srgbClr val="404040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2" name="Изображение 1" descr=""/>
          <p:cNvPicPr/>
          <p:nvPr/>
        </p:nvPicPr>
        <p:blipFill>
          <a:blip r:embed="rId2"/>
          <a:stretch/>
        </p:blipFill>
        <p:spPr>
          <a:xfrm>
            <a:off x="4470480" y="1557000"/>
            <a:ext cx="1554480" cy="446400"/>
          </a:xfrm>
          <a:prstGeom prst="rect">
            <a:avLst/>
          </a:prstGeom>
          <a:ln>
            <a:noFill/>
          </a:ln>
        </p:spPr>
      </p:pic>
      <p:pic>
        <p:nvPicPr>
          <p:cNvPr id="3" name="Изображение 4" descr=""/>
          <p:cNvPicPr/>
          <p:nvPr/>
        </p:nvPicPr>
        <p:blipFill>
          <a:blip r:embed="rId3"/>
          <a:srcRect l="35994" t="0" r="33874" b="21702"/>
          <a:stretch/>
        </p:blipFill>
        <p:spPr>
          <a:xfrm>
            <a:off x="698400" y="717840"/>
            <a:ext cx="2472840" cy="3736080"/>
          </a:xfrm>
          <a:prstGeom prst="rect">
            <a:avLst/>
          </a:prstGeom>
          <a:ln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XO Oriel"/>
              </a:rPr>
              <a:t>Для правки текста заглавия щёлкните мышью</a:t>
            </a:r>
            <a:endParaRPr b="0" lang="en-US" sz="4400" spc="-1" strike="noStrike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XO Oriel"/>
              </a:rPr>
              <a:t>Для правки структуры щёлкните мышью</a:t>
            </a:r>
            <a:endParaRPr b="0" lang="en-US" sz="3200" spc="-1" strike="noStrike"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XO Oriel"/>
              </a:rPr>
              <a:t>Второй уровень структуры</a:t>
            </a:r>
            <a:endParaRPr b="0" lang="en-US" sz="2800" spc="-1" strike="noStrike"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XO Oriel"/>
              </a:rPr>
              <a:t>Третий уровень структуры</a:t>
            </a:r>
            <a:endParaRPr b="0" lang="en-US" sz="2400" spc="-1" strike="noStrike"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XO Oriel"/>
              </a:rPr>
              <a:t>Четвёртый уровень структуры</a:t>
            </a:r>
            <a:endParaRPr b="0" lang="en-US" sz="2000" spc="-1" strike="noStrike"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XO Oriel"/>
              </a:rPr>
              <a:t>Пятый уровень структуры</a:t>
            </a:r>
            <a:endParaRPr b="0" lang="en-US" sz="2000" spc="-1" strike="noStrike"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XO Oriel"/>
              </a:rPr>
              <a:t>Шестой уровень структуры</a:t>
            </a:r>
            <a:endParaRPr b="0" lang="en-US" sz="2000" spc="-1" strike="noStrike"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XO Oriel"/>
              </a:rPr>
              <a:t>Седьмой уровень структуры</a:t>
            </a:r>
            <a:endParaRPr b="0" lang="en-US" sz="2000" spc="-1" strike="noStrike"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8208000" y="4752000"/>
            <a:ext cx="86184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fld id="{0026D089-B91E-4524-BD3D-3B08607D5ABF}" type="slidenum">
              <a:rPr b="0" lang="ru-RU" sz="1200" spc="-1" strike="noStrike">
                <a:solidFill>
                  <a:srgbClr val="000000"/>
                </a:solidFill>
                <a:latin typeface="Tinos"/>
                <a:ea typeface="DejaVu Sans"/>
              </a:rPr>
              <a:t>&lt;номер&gt;</a:t>
            </a:fld>
            <a:endParaRPr b="0" lang="en-US" sz="1200" spc="-1" strike="noStrike">
              <a:latin typeface="XO Orie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XO Oriel"/>
              </a:rPr>
              <a:t>Для правки текста заглавия щёлкните мышью</a:t>
            </a:r>
            <a:endParaRPr b="0" lang="en-US" sz="4400" spc="-1" strike="noStrike">
              <a:latin typeface="XO Orie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XO Oriel"/>
              </a:rPr>
              <a:t>Для правки структуры щёлкните мышью</a:t>
            </a:r>
            <a:endParaRPr b="0" lang="en-US" sz="3200" spc="-1" strike="noStrike"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XO Oriel"/>
              </a:rPr>
              <a:t>Второй уровень структуры</a:t>
            </a:r>
            <a:endParaRPr b="0" lang="en-US" sz="2800" spc="-1" strike="noStrike"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XO Oriel"/>
              </a:rPr>
              <a:t>Третий уровень структуры</a:t>
            </a:r>
            <a:endParaRPr b="0" lang="en-US" sz="2400" spc="-1" strike="noStrike"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XO Oriel"/>
              </a:rPr>
              <a:t>Четвёртый уровень структуры</a:t>
            </a:r>
            <a:endParaRPr b="0" lang="en-US" sz="2000" spc="-1" strike="noStrike"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XO Oriel"/>
              </a:rPr>
              <a:t>Пятый уровень структуры</a:t>
            </a:r>
            <a:endParaRPr b="0" lang="en-US" sz="2000" spc="-1" strike="noStrike"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XO Oriel"/>
              </a:rPr>
              <a:t>Шестой уровень структуры</a:t>
            </a:r>
            <a:endParaRPr b="0" lang="en-US" sz="2000" spc="-1" strike="noStrike"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XO Oriel"/>
              </a:rPr>
              <a:t>Седьмой уровень структуры</a:t>
            </a:r>
            <a:endParaRPr b="0" lang="en-US" sz="2000" spc="-1" strike="noStrike"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0" y="0"/>
            <a:ext cx="9133560" cy="5133240"/>
          </a:xfrm>
          <a:prstGeom prst="rect">
            <a:avLst/>
          </a:prstGeom>
          <a:solidFill>
            <a:srgbClr val="ffffff"/>
          </a:solidFill>
          <a:ln w="9360"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82" name="Изображение 3" descr=""/>
          <p:cNvPicPr/>
          <p:nvPr/>
        </p:nvPicPr>
        <p:blipFill>
          <a:blip r:embed="rId2"/>
          <a:stretch/>
        </p:blipFill>
        <p:spPr>
          <a:xfrm>
            <a:off x="4904640" y="4154400"/>
            <a:ext cx="465120" cy="338040"/>
          </a:xfrm>
          <a:prstGeom prst="rect">
            <a:avLst/>
          </a:prstGeom>
          <a:ln>
            <a:noFill/>
          </a:ln>
        </p:spPr>
      </p:pic>
      <p:pic>
        <p:nvPicPr>
          <p:cNvPr id="83" name="Изображение 4" descr=""/>
          <p:cNvPicPr/>
          <p:nvPr/>
        </p:nvPicPr>
        <p:blipFill>
          <a:blip r:embed="rId3"/>
          <a:stretch/>
        </p:blipFill>
        <p:spPr>
          <a:xfrm>
            <a:off x="1803240" y="4091040"/>
            <a:ext cx="289440" cy="497520"/>
          </a:xfrm>
          <a:prstGeom prst="rect">
            <a:avLst/>
          </a:prstGeom>
          <a:ln>
            <a:noFill/>
          </a:ln>
        </p:spPr>
      </p:pic>
      <p:pic>
        <p:nvPicPr>
          <p:cNvPr id="84" name="Изображение 12" descr=""/>
          <p:cNvPicPr/>
          <p:nvPr/>
        </p:nvPicPr>
        <p:blipFill>
          <a:blip r:embed="rId4"/>
          <a:stretch/>
        </p:blipFill>
        <p:spPr>
          <a:xfrm>
            <a:off x="166320" y="226440"/>
            <a:ext cx="2005200" cy="1082520"/>
          </a:xfrm>
          <a:prstGeom prst="rect">
            <a:avLst/>
          </a:prstGeom>
          <a:ln>
            <a:noFill/>
          </a:ln>
        </p:spPr>
      </p:pic>
      <p:sp>
        <p:nvSpPr>
          <p:cNvPr id="85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XO Oriel"/>
              </a:rPr>
              <a:t>Для правки текста заглавия щёлкните мышью</a:t>
            </a:r>
            <a:endParaRPr b="0" lang="en-US" sz="4400" spc="-1" strike="noStrike">
              <a:latin typeface="XO Orie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XO Oriel"/>
              </a:rPr>
              <a:t>Для правки структуры щёлкните мышью</a:t>
            </a:r>
            <a:endParaRPr b="0" lang="en-US" sz="3200" spc="-1" strike="noStrike"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XO Oriel"/>
              </a:rPr>
              <a:t>Второй уровень структуры</a:t>
            </a:r>
            <a:endParaRPr b="0" lang="en-US" sz="2800" spc="-1" strike="noStrike"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XO Oriel"/>
              </a:rPr>
              <a:t>Третий уровень структуры</a:t>
            </a:r>
            <a:endParaRPr b="0" lang="en-US" sz="2400" spc="-1" strike="noStrike"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XO Oriel"/>
              </a:rPr>
              <a:t>Четвёртый уровень структуры</a:t>
            </a:r>
            <a:endParaRPr b="0" lang="en-US" sz="2000" spc="-1" strike="noStrike"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XO Oriel"/>
              </a:rPr>
              <a:t>Пятый уровень структуры</a:t>
            </a:r>
            <a:endParaRPr b="0" lang="en-US" sz="2000" spc="-1" strike="noStrike"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XO Oriel"/>
              </a:rPr>
              <a:t>Шестой уровень структуры</a:t>
            </a:r>
            <a:endParaRPr b="0" lang="en-US" sz="2000" spc="-1" strike="noStrike"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XO Oriel"/>
              </a:rPr>
              <a:t>Седьмой уровень структуры</a:t>
            </a:r>
            <a:endParaRPr b="0" lang="en-US" sz="2000" spc="-1" strike="noStrike"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0" y="0"/>
            <a:ext cx="9133560" cy="5133240"/>
          </a:xfrm>
          <a:prstGeom prst="rect">
            <a:avLst/>
          </a:prstGeom>
          <a:solidFill>
            <a:srgbClr val="ffffff"/>
          </a:solidFill>
          <a:ln w="9360"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24" name="CustomShape 2"/>
          <p:cNvSpPr/>
          <p:nvPr/>
        </p:nvSpPr>
        <p:spPr>
          <a:xfrm>
            <a:off x="485640" y="1168560"/>
            <a:ext cx="8163720" cy="348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601"/>
              </a:spcBef>
              <a:spcAft>
                <a:spcPts val="601"/>
              </a:spcAft>
            </a:pPr>
            <a:r>
              <a:rPr b="0" lang="ru-RU" sz="800" spc="-1" strike="noStrike">
                <a:solidFill>
                  <a:srgbClr val="7b8992"/>
                </a:solidFill>
                <a:latin typeface="XO Tahion"/>
                <a:ea typeface="DejaVu Sans"/>
              </a:rPr>
              <a:t>Сведения, представленные здесь и сейчас представителями АНО “Хаб Знаний МойОфис”, не могут быть истолкованы как обязательство или обещание разработать, реализовать или поставить какой-либо программный продукт, специальную возможность или функцию.</a:t>
            </a:r>
            <a:endParaRPr b="0" lang="en-US" sz="800" spc="-1" strike="noStrike">
              <a:latin typeface="XO Oriel"/>
            </a:endParaRPr>
          </a:p>
          <a:p>
            <a:pPr>
              <a:lnSpc>
                <a:spcPct val="110000"/>
              </a:lnSpc>
              <a:spcBef>
                <a:spcPts val="601"/>
              </a:spcBef>
              <a:spcAft>
                <a:spcPts val="601"/>
              </a:spcAft>
            </a:pPr>
            <a:r>
              <a:rPr b="0" lang="ru-RU" sz="800" spc="-1" strike="noStrike">
                <a:solidFill>
                  <a:srgbClr val="7b8992"/>
                </a:solidFill>
                <a:latin typeface="XO Tahion"/>
                <a:ea typeface="DejaVu Sans"/>
              </a:rPr>
              <a:t>Обязательство или обещание разработать, реализовать или поставить какой-либо программный продукт, специальную возможность или функцию имеют силу только в том случае, если они подтверждены соответствующим контрактом.</a:t>
            </a:r>
            <a:endParaRPr b="0" lang="en-US" sz="800" spc="-1" strike="noStrike">
              <a:latin typeface="XO Oriel"/>
            </a:endParaRPr>
          </a:p>
          <a:p>
            <a:pPr>
              <a:lnSpc>
                <a:spcPct val="110000"/>
              </a:lnSpc>
              <a:spcBef>
                <a:spcPts val="601"/>
              </a:spcBef>
              <a:spcAft>
                <a:spcPts val="601"/>
              </a:spcAft>
            </a:pPr>
            <a:r>
              <a:rPr b="0" lang="ru-RU" sz="800" spc="-1" strike="noStrike">
                <a:solidFill>
                  <a:srgbClr val="7b8992"/>
                </a:solidFill>
                <a:latin typeface="XO Tahion"/>
                <a:ea typeface="DejaVu Sans"/>
              </a:rPr>
              <a:t>Дата выхода и набор функций любого из будущих программных продуктов, способ их распространения и рекомендованная цена могут отличаться от обсуждаемого здесь и сейчас.</a:t>
            </a:r>
            <a:endParaRPr b="0" lang="en-US" sz="800" spc="-1" strike="noStrike">
              <a:latin typeface="XO Oriel"/>
            </a:endParaRPr>
          </a:p>
          <a:p>
            <a:pPr>
              <a:lnSpc>
                <a:spcPct val="110000"/>
              </a:lnSpc>
              <a:spcBef>
                <a:spcPts val="601"/>
              </a:spcBef>
              <a:spcAft>
                <a:spcPts val="601"/>
              </a:spcAft>
            </a:pPr>
            <a:r>
              <a:rPr b="0" lang="ru-RU" sz="800" spc="-1" strike="noStrike">
                <a:solidFill>
                  <a:srgbClr val="7b8992"/>
                </a:solidFill>
                <a:latin typeface="XO Tahion"/>
                <a:ea typeface="DejaVu Sans"/>
              </a:rPr>
              <a:t>Представленные  планы основаны на том, что нам известно сегодня, и это может измениться в связи с расширением наших возможностей или непредвиденными изменениями на рынке.</a:t>
            </a:r>
            <a:endParaRPr b="0" lang="en-US" sz="800" spc="-1" strike="noStrike">
              <a:latin typeface="XO Oriel"/>
            </a:endParaRPr>
          </a:p>
          <a:p>
            <a:pPr>
              <a:lnSpc>
                <a:spcPct val="110000"/>
              </a:lnSpc>
              <a:spcBef>
                <a:spcPts val="601"/>
              </a:spcBef>
              <a:spcAft>
                <a:spcPts val="601"/>
              </a:spcAft>
            </a:pPr>
            <a:r>
              <a:rPr b="0" lang="ru-RU" sz="800" spc="-1" strike="noStrike">
                <a:solidFill>
                  <a:srgbClr val="7b8992"/>
                </a:solidFill>
                <a:latin typeface="XO Tahion"/>
                <a:ea typeface="DejaVu Sans"/>
              </a:rPr>
              <a:t>• </a:t>
            </a:r>
            <a:r>
              <a:rPr b="0" lang="ru-RU" sz="800" spc="-1" strike="noStrike">
                <a:solidFill>
                  <a:srgbClr val="7b8992"/>
                </a:solidFill>
                <a:latin typeface="XO Tahion"/>
                <a:ea typeface="DejaVu Sans"/>
              </a:rPr>
              <a:t>АНО “Хаб Знаний МойОфис” оставляет за собой право изменять планы развития в любое время и без уведомления кого бы то ни было о подобных изменениях.</a:t>
            </a:r>
            <a:endParaRPr b="0" lang="en-US" sz="800" spc="-1" strike="noStrike">
              <a:latin typeface="XO Oriel"/>
            </a:endParaRPr>
          </a:p>
          <a:p>
            <a:pPr>
              <a:lnSpc>
                <a:spcPct val="110000"/>
              </a:lnSpc>
              <a:spcBef>
                <a:spcPts val="601"/>
              </a:spcBef>
              <a:spcAft>
                <a:spcPts val="601"/>
              </a:spcAft>
            </a:pPr>
            <a:r>
              <a:rPr b="0" lang="ru-RU" sz="800" spc="-1" strike="noStrike">
                <a:solidFill>
                  <a:srgbClr val="7b8992"/>
                </a:solidFill>
                <a:latin typeface="XO Tahion"/>
                <a:ea typeface="DejaVu Sans"/>
              </a:rPr>
              <a:t>Все упомянутые в этом документе названия продуктов, логотипы, торговые марки и товарные знаки, принадлежат их владельцам и использованы здесь в соответствии с положениями статьи 1487 ГК РФ.</a:t>
            </a:r>
            <a:endParaRPr b="0" lang="en-US" sz="800" spc="-1" strike="noStrike">
              <a:latin typeface="XO Oriel"/>
            </a:endParaRPr>
          </a:p>
          <a:p>
            <a:pPr>
              <a:lnSpc>
                <a:spcPct val="110000"/>
              </a:lnSpc>
              <a:spcBef>
                <a:spcPts val="601"/>
              </a:spcBef>
              <a:spcAft>
                <a:spcPts val="601"/>
              </a:spcAft>
            </a:pPr>
            <a:r>
              <a:rPr b="0" lang="ru-RU" sz="800" spc="-1" strike="noStrike">
                <a:solidFill>
                  <a:srgbClr val="7b8992"/>
                </a:solidFill>
                <a:latin typeface="XO Tahion"/>
                <a:ea typeface="DejaVu Sans"/>
              </a:rPr>
              <a:t>Товарные знаки «МойОфис» и «MyOffice» принадлежат ООО «НОВЫЕ ОБЛАЧНЫЕ ТЕХНОЛОГИИ».</a:t>
            </a:r>
            <a:endParaRPr b="0" lang="en-US" sz="800" spc="-1" strike="noStrike">
              <a:latin typeface="XO Oriel"/>
            </a:endParaRPr>
          </a:p>
          <a:p>
            <a:pPr>
              <a:lnSpc>
                <a:spcPct val="110000"/>
              </a:lnSpc>
              <a:spcBef>
                <a:spcPts val="601"/>
              </a:spcBef>
              <a:spcAft>
                <a:spcPts val="601"/>
              </a:spcAft>
            </a:pPr>
            <a:r>
              <a:rPr b="0" lang="ru-RU" sz="800" spc="-1" strike="noStrike">
                <a:solidFill>
                  <a:srgbClr val="7b8992"/>
                </a:solidFill>
                <a:latin typeface="XO Tahion"/>
                <a:ea typeface="DejaVu Sans"/>
              </a:rPr>
              <a:t>Ни при каких обстоятельствах нельзя истолковывать любое содержимое настоящего документа как прямое или косвенное предоставление лицензии или права на использование товарных знаков, логотипов или знаков обслуживания, приведенных в нем. Любое несанкционированное использование этих товарных знаков, логотипов или знаков обслуживания без письменного разрешения их правообладателя строго запрещено.</a:t>
            </a:r>
            <a:endParaRPr b="0" lang="en-US" sz="800" spc="-1" strike="noStrike">
              <a:latin typeface="XO Oriel"/>
            </a:endParaRPr>
          </a:p>
        </p:txBody>
      </p:sp>
      <p:sp>
        <p:nvSpPr>
          <p:cNvPr id="125" name="CustomShape 3"/>
          <p:cNvSpPr/>
          <p:nvPr/>
        </p:nvSpPr>
        <p:spPr>
          <a:xfrm>
            <a:off x="475560" y="484200"/>
            <a:ext cx="8173800" cy="42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c0c0c"/>
                </a:solidFill>
                <a:latin typeface="XO Tahion"/>
                <a:ea typeface="DejaVu Sans"/>
              </a:rPr>
              <a:t>Ограничение ответственности</a:t>
            </a:r>
            <a:endParaRPr b="0" lang="en-US" sz="2800" spc="-1" strike="noStrike">
              <a:latin typeface="XO Orie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XO Oriel"/>
              </a:rPr>
              <a:t>Для правки текста заглавия щёлкните мышью</a:t>
            </a:r>
            <a:endParaRPr b="0" lang="en-US" sz="4400" spc="-1" strike="noStrike">
              <a:latin typeface="XO Orie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XO Oriel"/>
              </a:rPr>
              <a:t>Для правки структуры щёлкните мышью</a:t>
            </a:r>
            <a:endParaRPr b="0" lang="en-US" sz="3200" spc="-1" strike="noStrike"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XO Oriel"/>
              </a:rPr>
              <a:t>Второй уровень структуры</a:t>
            </a:r>
            <a:endParaRPr b="0" lang="en-US" sz="2800" spc="-1" strike="noStrike"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XO Oriel"/>
              </a:rPr>
              <a:t>Третий уровень структуры</a:t>
            </a:r>
            <a:endParaRPr b="0" lang="en-US" sz="2400" spc="-1" strike="noStrike"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XO Oriel"/>
              </a:rPr>
              <a:t>Четвёртый уровень структуры</a:t>
            </a:r>
            <a:endParaRPr b="0" lang="en-US" sz="2000" spc="-1" strike="noStrike"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XO Oriel"/>
              </a:rPr>
              <a:t>Пятый уровень структуры</a:t>
            </a:r>
            <a:endParaRPr b="0" lang="en-US" sz="2000" spc="-1" strike="noStrike"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XO Oriel"/>
              </a:rPr>
              <a:t>Шестой уровень структуры</a:t>
            </a:r>
            <a:endParaRPr b="0" lang="en-US" sz="2000" spc="-1" strike="noStrike"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XO Oriel"/>
              </a:rPr>
              <a:t>Седьмой уровень структуры</a:t>
            </a:r>
            <a:endParaRPr b="0" lang="en-US" sz="2000" spc="-1" strike="noStrike"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Изображение 7" descr="HabZ_Landscape.png"/>
          <p:cNvPicPr/>
          <p:nvPr/>
        </p:nvPicPr>
        <p:blipFill>
          <a:blip r:embed="rId2"/>
          <a:srcRect l="9688" t="10832" r="0" b="18237"/>
          <a:stretch/>
        </p:blipFill>
        <p:spPr>
          <a:xfrm>
            <a:off x="340920" y="4438080"/>
            <a:ext cx="1446120" cy="615240"/>
          </a:xfrm>
          <a:prstGeom prst="rect">
            <a:avLst/>
          </a:prstGeom>
          <a:ln>
            <a:noFill/>
          </a:ln>
        </p:spPr>
      </p:pic>
      <p:sp>
        <p:nvSpPr>
          <p:cNvPr id="165" name="PlaceHolder 1"/>
          <p:cNvSpPr>
            <a:spLocks noGrp="1"/>
          </p:cNvSpPr>
          <p:nvPr>
            <p:ph type="body"/>
          </p:nvPr>
        </p:nvSpPr>
        <p:spPr>
          <a:xfrm>
            <a:off x="485640" y="1168560"/>
            <a:ext cx="8173800" cy="3176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432000" indent="-324000">
              <a:lnSpc>
                <a:spcPct val="12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ru-RU" sz="1600" spc="-1" strike="noStrike">
                <a:solidFill>
                  <a:srgbClr val="31373b"/>
                </a:solidFill>
                <a:latin typeface="XO Tahion"/>
              </a:rPr>
              <a:t>Текст</a:t>
            </a:r>
            <a:endParaRPr b="0" lang="en-US" sz="1600" spc="-1" strike="noStrike">
              <a:solidFill>
                <a:srgbClr val="31373b"/>
              </a:solidFill>
              <a:latin typeface="XO Tahion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title"/>
          </p:nvPr>
        </p:nvSpPr>
        <p:spPr>
          <a:xfrm>
            <a:off x="475560" y="484200"/>
            <a:ext cx="8183880" cy="3790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c0c0c"/>
                </a:solidFill>
                <a:latin typeface="XO Tahion"/>
              </a:rPr>
              <a:t>Заголовок слайда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sldNum"/>
          </p:nvPr>
        </p:nvSpPr>
        <p:spPr>
          <a:xfrm>
            <a:off x="7699680" y="4543560"/>
            <a:ext cx="949680" cy="3668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FAFE7056-2527-4F84-B4C7-9E72C75792EC}" type="slidenum">
              <a:rPr b="0" lang="ru-RU" sz="1400" spc="-1" strike="noStrike">
                <a:solidFill>
                  <a:srgbClr val="7b8992"/>
                </a:solidFill>
                <a:latin typeface="XO Tahion"/>
              </a:rPr>
              <a:t>&lt;номер&gt;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" descr=""/>
          <p:cNvPicPr/>
          <p:nvPr/>
        </p:nvPicPr>
        <p:blipFill>
          <a:blip r:embed="rId2"/>
          <a:stretch/>
        </p:blipFill>
        <p:spPr>
          <a:xfrm>
            <a:off x="432720" y="4464000"/>
            <a:ext cx="1285200" cy="503640"/>
          </a:xfrm>
          <a:prstGeom prst="rect">
            <a:avLst/>
          </a:prstGeom>
          <a:ln>
            <a:noFill/>
          </a:ln>
        </p:spPr>
      </p:pic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XO Oriel"/>
              </a:rPr>
              <a:t>Для правки текста заглавия щёлкните мышью</a:t>
            </a:r>
            <a:endParaRPr b="0" lang="en-US" sz="4400" spc="-1" strike="noStrike">
              <a:latin typeface="XO Orie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XO Oriel"/>
              </a:rPr>
              <a:t>Для правки структуры щёлкните мышью</a:t>
            </a:r>
            <a:endParaRPr b="0" lang="en-US" sz="3200" spc="-1" strike="noStrike"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XO Oriel"/>
              </a:rPr>
              <a:t>Второй уровень структуры</a:t>
            </a:r>
            <a:endParaRPr b="0" lang="en-US" sz="2800" spc="-1" strike="noStrike"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XO Oriel"/>
              </a:rPr>
              <a:t>Третий уровень структуры</a:t>
            </a:r>
            <a:endParaRPr b="0" lang="en-US" sz="2400" spc="-1" strike="noStrike"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XO Oriel"/>
              </a:rPr>
              <a:t>Четвёртый уровень структуры</a:t>
            </a:r>
            <a:endParaRPr b="0" lang="en-US" sz="2000" spc="-1" strike="noStrike"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XO Oriel"/>
              </a:rPr>
              <a:t>Пятый уровень структуры</a:t>
            </a:r>
            <a:endParaRPr b="0" lang="en-US" sz="2000" spc="-1" strike="noStrike"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XO Oriel"/>
              </a:rPr>
              <a:t>Шестой уровень структуры</a:t>
            </a:r>
            <a:endParaRPr b="0" lang="en-US" sz="2000" spc="-1" strike="noStrike"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XO Oriel"/>
              </a:rPr>
              <a:t>Седьмой уровень структуры</a:t>
            </a:r>
            <a:endParaRPr b="0" lang="en-US" sz="2000" spc="-1" strike="noStrike"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Изображение 1" descr="Изображение 1"/>
          <p:cNvPicPr/>
          <p:nvPr/>
        </p:nvPicPr>
        <p:blipFill>
          <a:blip r:embed="rId2"/>
          <a:stretch/>
        </p:blipFill>
        <p:spPr>
          <a:xfrm>
            <a:off x="3898080" y="1468800"/>
            <a:ext cx="2461680" cy="710280"/>
          </a:xfrm>
          <a:prstGeom prst="rect">
            <a:avLst/>
          </a:prstGeom>
          <a:ln w="12600">
            <a:noFill/>
          </a:ln>
        </p:spPr>
      </p:pic>
      <p:pic>
        <p:nvPicPr>
          <p:cNvPr id="244" name="Изображение 7" descr="Изображение 7"/>
          <p:cNvPicPr/>
          <p:nvPr/>
        </p:nvPicPr>
        <p:blipFill>
          <a:blip r:embed="rId3"/>
          <a:stretch/>
        </p:blipFill>
        <p:spPr>
          <a:xfrm rot="5400000">
            <a:off x="2000880" y="-1999800"/>
            <a:ext cx="5142600" cy="9143280"/>
          </a:xfrm>
          <a:prstGeom prst="rect">
            <a:avLst/>
          </a:prstGeom>
          <a:ln w="12600">
            <a:noFill/>
          </a:ln>
        </p:spPr>
      </p:pic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XO Oriel"/>
              </a:rPr>
              <a:t>Для правки текста заглавия щёлкните мышью</a:t>
            </a:r>
            <a:endParaRPr b="0" lang="en-US" sz="4400" spc="-1" strike="noStrike">
              <a:latin typeface="XO Orie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XO Oriel"/>
              </a:rPr>
              <a:t>Для правки структуры щёлкните мышью</a:t>
            </a:r>
            <a:endParaRPr b="0" lang="en-US" sz="3200" spc="-1" strike="noStrike"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XO Oriel"/>
              </a:rPr>
              <a:t>Второй уровень структуры</a:t>
            </a:r>
            <a:endParaRPr b="0" lang="en-US" sz="2800" spc="-1" strike="noStrike"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XO Oriel"/>
              </a:rPr>
              <a:t>Третий уровень структуры</a:t>
            </a:r>
            <a:endParaRPr b="0" lang="en-US" sz="2400" spc="-1" strike="noStrike"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XO Oriel"/>
              </a:rPr>
              <a:t>Четвёртый уровень структуры</a:t>
            </a:r>
            <a:endParaRPr b="0" lang="en-US" sz="2000" spc="-1" strike="noStrike"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XO Oriel"/>
              </a:rPr>
              <a:t>Пятый уровень структуры</a:t>
            </a:r>
            <a:endParaRPr b="0" lang="en-US" sz="2000" spc="-1" strike="noStrike"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XO Oriel"/>
              </a:rPr>
              <a:t>Шестой уровень структуры</a:t>
            </a:r>
            <a:endParaRPr b="0" lang="en-US" sz="2000" spc="-1" strike="noStrike"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XO Oriel"/>
              </a:rPr>
              <a:t>Седьмой уровень структуры</a:t>
            </a:r>
            <a:endParaRPr b="0" lang="en-US" sz="2000" spc="-1" strike="noStrike"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" descr=""/>
          <p:cNvPicPr/>
          <p:nvPr/>
        </p:nvPicPr>
        <p:blipFill>
          <a:blip r:embed="rId2"/>
          <a:stretch/>
        </p:blipFill>
        <p:spPr>
          <a:xfrm>
            <a:off x="432360" y="4464000"/>
            <a:ext cx="1285200" cy="503640"/>
          </a:xfrm>
          <a:prstGeom prst="rect">
            <a:avLst/>
          </a:prstGeom>
          <a:ln>
            <a:noFill/>
          </a:ln>
        </p:spPr>
      </p:pic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XO Oriel"/>
              </a:rPr>
              <a:t>Для правки текста заглавия щёлкните мышью</a:t>
            </a:r>
            <a:endParaRPr b="0" lang="en-US" sz="4400" spc="-1" strike="noStrike">
              <a:latin typeface="XO Orie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XO Oriel"/>
              </a:rPr>
              <a:t>Для правки структуры щёлкните мышью</a:t>
            </a:r>
            <a:endParaRPr b="0" lang="en-US" sz="3200" spc="-1" strike="noStrike"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XO Oriel"/>
              </a:rPr>
              <a:t>Второй уровень структуры</a:t>
            </a:r>
            <a:endParaRPr b="0" lang="en-US" sz="2800" spc="-1" strike="noStrike"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XO Oriel"/>
              </a:rPr>
              <a:t>Третий уровень структуры</a:t>
            </a:r>
            <a:endParaRPr b="0" lang="en-US" sz="2400" spc="-1" strike="noStrike"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XO Oriel"/>
              </a:rPr>
              <a:t>Четвёртый уровень структуры</a:t>
            </a:r>
            <a:endParaRPr b="0" lang="en-US" sz="2000" spc="-1" strike="noStrike"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XO Oriel"/>
              </a:rPr>
              <a:t>Пятый уровень структуры</a:t>
            </a:r>
            <a:endParaRPr b="0" lang="en-US" sz="2000" spc="-1" strike="noStrike"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XO Oriel"/>
              </a:rPr>
              <a:t>Шестой уровень структуры</a:t>
            </a:r>
            <a:endParaRPr b="0" lang="en-US" sz="2000" spc="-1" strike="noStrike"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XO Oriel"/>
              </a:rPr>
              <a:t>Седьмой уровень структуры</a:t>
            </a:r>
            <a:endParaRPr b="0" lang="en-US" sz="2000" spc="-1" strike="noStrike"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Изображение 2" descr="Изображение 2"/>
          <p:cNvPicPr/>
          <p:nvPr/>
        </p:nvPicPr>
        <p:blipFill>
          <a:blip r:embed="rId2"/>
          <a:stretch/>
        </p:blipFill>
        <p:spPr>
          <a:xfrm>
            <a:off x="5686560" y="0"/>
            <a:ext cx="3457080" cy="5143320"/>
          </a:xfrm>
          <a:prstGeom prst="rect">
            <a:avLst/>
          </a:prstGeom>
          <a:ln w="12600">
            <a:noFill/>
          </a:ln>
        </p:spPr>
      </p:pic>
      <p:sp>
        <p:nvSpPr>
          <p:cNvPr id="323" name="PlaceHolder 1"/>
          <p:cNvSpPr>
            <a:spLocks noGrp="1"/>
          </p:cNvSpPr>
          <p:nvPr>
            <p:ph type="sldNum"/>
          </p:nvPr>
        </p:nvSpPr>
        <p:spPr>
          <a:xfrm>
            <a:off x="7699680" y="4543560"/>
            <a:ext cx="949680" cy="3668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F6AEAFB7-0B40-4802-9312-7C268B356C66}" type="slidenum">
              <a:rPr b="0" lang="ru-RU" sz="1400" spc="-1" strike="noStrike">
                <a:solidFill>
                  <a:srgbClr val="000000"/>
                </a:solidFill>
                <a:latin typeface="XO Tahion"/>
                <a:ea typeface="Arial"/>
              </a:rPr>
              <a:t>&lt;номер&gt;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title"/>
          </p:nvPr>
        </p:nvSpPr>
        <p:spPr>
          <a:xfrm>
            <a:off x="485640" y="484200"/>
            <a:ext cx="4715640" cy="7923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XO Tahion"/>
              </a:rPr>
              <a:t>Образец заголовка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485640" y="1585080"/>
            <a:ext cx="4715640" cy="2630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432000" indent="-324000">
              <a:lnSpc>
                <a:spcPct val="11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XO Tahion"/>
              </a:rPr>
              <a:t>Текст</a:t>
            </a:r>
            <a:endParaRPr b="0" lang="en-US" sz="1600" spc="-1" strike="noStrike">
              <a:solidFill>
                <a:srgbClr val="000000"/>
              </a:solidFill>
              <a:latin typeface="XO Tahion"/>
            </a:endParaRPr>
          </a:p>
        </p:txBody>
      </p:sp>
      <p:pic>
        <p:nvPicPr>
          <p:cNvPr id="326" name="Рисунок 8" descr=""/>
          <p:cNvPicPr/>
          <p:nvPr/>
        </p:nvPicPr>
        <p:blipFill>
          <a:blip r:embed="rId3"/>
          <a:stretch/>
        </p:blipFill>
        <p:spPr>
          <a:xfrm>
            <a:off x="494280" y="4555080"/>
            <a:ext cx="1236240" cy="36432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hyperlink" Target="https://digital.gov.ru/ru/events/27931/" TargetMode="External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8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8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png"/><Relationship Id="rId3" Type="http://schemas.openxmlformats.org/officeDocument/2006/relationships/slideLayout" Target="../slideLayouts/slideLayout8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hyperlink" Target="https://archives.gov.ru/documents/methodics/2020-recommendations-deloproizvodstvo.shtml" TargetMode="External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hyperlink" Target="http://myofficehub.ru/materials/videos/" TargetMode="External"/><Relationship Id="rId2" Type="http://schemas.openxmlformats.org/officeDocument/2006/relationships/image" Target="../media/image43.png"/><Relationship Id="rId3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9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4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https://edit.myoffice.ru/" TargetMode="External"/><Relationship Id="rId2" Type="http://schemas.openxmlformats.org/officeDocument/2006/relationships/hyperlink" Target="https://myoffice.ru/trial/#section-standard" TargetMode="External"/><Relationship Id="rId3" Type="http://schemas.openxmlformats.org/officeDocument/2006/relationships/hyperlink" Target="https://myoffice.ru/trial/#section-cloud" TargetMode="External"/><Relationship Id="rId4" Type="http://schemas.openxmlformats.org/officeDocument/2006/relationships/hyperlink" Target="https://myoffice.ru/products/education/" TargetMode="External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slideLayout" Target="../slideLayouts/slideLayout6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85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8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CustomShape 1"/>
          <p:cNvSpPr/>
          <p:nvPr/>
        </p:nvSpPr>
        <p:spPr>
          <a:xfrm>
            <a:off x="4379040" y="2235240"/>
            <a:ext cx="4473000" cy="99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latin typeface="XO Oriel"/>
                <a:ea typeface="DejaVu Sans"/>
              </a:rPr>
              <a:t>Top-5 вопросов пользователей про МойОфис</a:t>
            </a:r>
            <a:endParaRPr b="0" lang="en-US" sz="24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CustomShape 1"/>
          <p:cNvSpPr/>
          <p:nvPr/>
        </p:nvSpPr>
        <p:spPr>
          <a:xfrm>
            <a:off x="559080" y="1728000"/>
            <a:ext cx="3976200" cy="180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28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Symbol"/>
              <a:buChar char=""/>
            </a:pPr>
            <a:r>
              <a:rPr b="1" lang="ru-RU" sz="1800" spc="-1" strike="noStrike">
                <a:solidFill>
                  <a:srgbClr val="000000"/>
                </a:solidFill>
                <a:latin typeface="XO Oriel"/>
                <a:ea typeface="DejaVu Sans"/>
              </a:rPr>
              <a:t>Преимущества формата ODF:</a:t>
            </a:r>
            <a:endParaRPr b="0" lang="en-US" sz="1800" spc="-1" strike="noStrike">
              <a:latin typeface="XO Oriel"/>
            </a:endParaRPr>
          </a:p>
          <a:p>
            <a:pPr marL="216000" indent="-21528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ru-RU" sz="1800" spc="-1" strike="noStrike">
                <a:solidFill>
                  <a:srgbClr val="000000"/>
                </a:solidFill>
                <a:latin typeface="XO Oriel"/>
                <a:ea typeface="DejaVu Sans"/>
              </a:rPr>
              <a:t>Конкуренция и разнообразие.</a:t>
            </a:r>
            <a:endParaRPr b="0" lang="en-US" sz="1800" spc="-1" strike="noStrike">
              <a:latin typeface="XO Oriel"/>
            </a:endParaRPr>
          </a:p>
          <a:p>
            <a:pPr marL="216000" indent="-21528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ru-RU" sz="1800" spc="-1" strike="noStrike">
                <a:solidFill>
                  <a:srgbClr val="000000"/>
                </a:solidFill>
                <a:latin typeface="XO Oriel"/>
                <a:ea typeface="DejaVu Sans"/>
              </a:rPr>
              <a:t>Совместимость и автоматизация.</a:t>
            </a:r>
            <a:endParaRPr b="0" lang="en-US" sz="1800" spc="-1" strike="noStrike">
              <a:latin typeface="XO Oriel"/>
            </a:endParaRPr>
          </a:p>
          <a:p>
            <a:pPr marL="216000" indent="-21528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ru-RU" sz="1800" spc="-1" strike="noStrike">
                <a:solidFill>
                  <a:srgbClr val="000000"/>
                </a:solidFill>
                <a:latin typeface="XO Oriel"/>
                <a:ea typeface="DejaVu Sans"/>
              </a:rPr>
              <a:t>Надежное архивное хранение.</a:t>
            </a:r>
            <a:endParaRPr b="0" lang="en-US" sz="1800" spc="-1" strike="noStrike">
              <a:latin typeface="XO Oriel"/>
            </a:endParaRPr>
          </a:p>
          <a:p>
            <a:pPr marL="216000" indent="-21528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ru-RU" sz="1800" spc="-1" strike="noStrike">
                <a:solidFill>
                  <a:srgbClr val="000000"/>
                </a:solidFill>
                <a:latin typeface="XO Oriel"/>
                <a:ea typeface="DejaVu Sans"/>
              </a:rPr>
              <a:t>Безопасность эл.информации.</a:t>
            </a:r>
            <a:endParaRPr b="0" lang="en-US" sz="1800" spc="-1" strike="noStrike">
              <a:latin typeface="XO Oriel"/>
            </a:endParaRPr>
          </a:p>
        </p:txBody>
      </p:sp>
      <p:sp>
        <p:nvSpPr>
          <p:cNvPr id="420" name="CustomShape 2"/>
          <p:cNvSpPr/>
          <p:nvPr/>
        </p:nvSpPr>
        <p:spPr>
          <a:xfrm>
            <a:off x="548280" y="340920"/>
            <a:ext cx="7897680" cy="60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XO Oriel"/>
                <a:ea typeface="DejaVu Sans"/>
              </a:rPr>
              <a:t>В России формат ODF принят в качестве стандарта в 2010 году, </a:t>
            </a:r>
            <a:endParaRPr b="0" lang="en-US" sz="1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XO Oriel"/>
                <a:ea typeface="DejaVu Sans"/>
              </a:rPr>
              <a:t>ГОСТ Р ИСО/МЭК 26300-2010.</a:t>
            </a:r>
            <a:endParaRPr b="0" lang="en-US" sz="1800" spc="-1" strike="noStrike">
              <a:latin typeface="XO Oriel"/>
            </a:endParaRPr>
          </a:p>
        </p:txBody>
      </p:sp>
      <p:pic>
        <p:nvPicPr>
          <p:cNvPr id="421" name="" descr=""/>
          <p:cNvPicPr/>
          <p:nvPr/>
        </p:nvPicPr>
        <p:blipFill>
          <a:blip r:embed="rId1"/>
          <a:stretch/>
        </p:blipFill>
        <p:spPr>
          <a:xfrm>
            <a:off x="4808160" y="1457640"/>
            <a:ext cx="3687120" cy="242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" descr=""/>
          <p:cNvPicPr/>
          <p:nvPr/>
        </p:nvPicPr>
        <p:blipFill>
          <a:blip r:embed="rId1"/>
          <a:stretch/>
        </p:blipFill>
        <p:spPr>
          <a:xfrm>
            <a:off x="936000" y="1083240"/>
            <a:ext cx="7600680" cy="3609360"/>
          </a:xfrm>
          <a:prstGeom prst="rect">
            <a:avLst/>
          </a:prstGeom>
          <a:ln>
            <a:noFill/>
          </a:ln>
        </p:spPr>
      </p:pic>
      <p:sp>
        <p:nvSpPr>
          <p:cNvPr id="423" name="CustomShape 1"/>
          <p:cNvSpPr/>
          <p:nvPr/>
        </p:nvSpPr>
        <p:spPr>
          <a:xfrm>
            <a:off x="144000" y="4693320"/>
            <a:ext cx="39063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 u="sng">
                <a:solidFill>
                  <a:srgbClr val="00a2ff"/>
                </a:solidFill>
                <a:uFillTx/>
                <a:latin typeface="XO Oriel"/>
                <a:ea typeface="DejaVu Sans"/>
                <a:hlinkClick r:id="rId2"/>
              </a:rPr>
              <a:t>https://digital.gov.ru/ru/events/27931/</a:t>
            </a:r>
            <a:r>
              <a:rPr b="0" lang="ru-RU" sz="1800" spc="-1" strike="noStrike">
                <a:solidFill>
                  <a:srgbClr val="00a2ff"/>
                </a:solidFill>
                <a:latin typeface="XO Oriel"/>
                <a:ea typeface="DejaVu Sans"/>
              </a:rPr>
              <a:t> </a:t>
            </a:r>
            <a:endParaRPr b="0" lang="en-US" sz="1800" spc="-1" strike="noStrike">
              <a:latin typeface="XO Oriel"/>
            </a:endParaRPr>
          </a:p>
        </p:txBody>
      </p:sp>
      <p:sp>
        <p:nvSpPr>
          <p:cNvPr id="424" name="CustomShape 2"/>
          <p:cNvSpPr/>
          <p:nvPr/>
        </p:nvSpPr>
        <p:spPr>
          <a:xfrm>
            <a:off x="5256000" y="4693320"/>
            <a:ext cx="338040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XO Oriel"/>
                <a:ea typeface="DejaVu Sans"/>
              </a:rPr>
              <a:t>ГОСТ Р ИСО/МЭК 26300-2010</a:t>
            </a:r>
            <a:endParaRPr b="0" lang="en-US" sz="1800" spc="-1" strike="noStrike">
              <a:latin typeface="XO Oriel"/>
            </a:endParaRPr>
          </a:p>
        </p:txBody>
      </p:sp>
      <p:sp>
        <p:nvSpPr>
          <p:cNvPr id="425" name="CustomShape 3"/>
          <p:cNvSpPr/>
          <p:nvPr/>
        </p:nvSpPr>
        <p:spPr>
          <a:xfrm>
            <a:off x="461880" y="400320"/>
            <a:ext cx="776808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XO Tahion"/>
                <a:ea typeface="DejaVu Sans"/>
              </a:rPr>
              <a:t>Как сохранять документ для обмена в эл.виде?</a:t>
            </a:r>
            <a:endParaRPr b="0" lang="en-US" sz="24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CustomShape 1"/>
          <p:cNvSpPr/>
          <p:nvPr/>
        </p:nvSpPr>
        <p:spPr>
          <a:xfrm>
            <a:off x="461880" y="400320"/>
            <a:ext cx="526860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XO Tahion"/>
                <a:ea typeface="DejaVu Sans"/>
              </a:rPr>
              <a:t>Как сохранить документ в ODF?</a:t>
            </a:r>
            <a:endParaRPr b="0" lang="en-US" sz="2400" spc="-1" strike="noStrike">
              <a:latin typeface="XO Oriel"/>
            </a:endParaRPr>
          </a:p>
        </p:txBody>
      </p:sp>
      <p:sp>
        <p:nvSpPr>
          <p:cNvPr id="427" name="CustomShape 2"/>
          <p:cNvSpPr/>
          <p:nvPr/>
        </p:nvSpPr>
        <p:spPr>
          <a:xfrm>
            <a:off x="569880" y="1184760"/>
            <a:ext cx="8213400" cy="60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XO Oriel"/>
                <a:ea typeface="DejaVu Sans"/>
              </a:rPr>
              <a:t>Команда Файл — Сохранить как</a:t>
            </a:r>
            <a:endParaRPr b="0" lang="en-US" sz="1800" spc="-1" strike="noStrike">
              <a:latin typeface="XO Oriel"/>
            </a:endParaRPr>
          </a:p>
        </p:txBody>
      </p:sp>
      <p:pic>
        <p:nvPicPr>
          <p:cNvPr id="428" name="" descr=""/>
          <p:cNvPicPr/>
          <p:nvPr/>
        </p:nvPicPr>
        <p:blipFill>
          <a:blip r:embed="rId1"/>
          <a:stretch/>
        </p:blipFill>
        <p:spPr>
          <a:xfrm>
            <a:off x="360000" y="1656000"/>
            <a:ext cx="5733720" cy="1894320"/>
          </a:xfrm>
          <a:prstGeom prst="rect">
            <a:avLst/>
          </a:prstGeom>
          <a:ln>
            <a:noFill/>
          </a:ln>
        </p:spPr>
      </p:pic>
      <p:pic>
        <p:nvPicPr>
          <p:cNvPr id="429" name="" descr=""/>
          <p:cNvPicPr/>
          <p:nvPr/>
        </p:nvPicPr>
        <p:blipFill>
          <a:blip r:embed="rId2"/>
          <a:stretch/>
        </p:blipFill>
        <p:spPr>
          <a:xfrm>
            <a:off x="2952000" y="3600000"/>
            <a:ext cx="5285880" cy="1237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CustomShape 1"/>
          <p:cNvSpPr/>
          <p:nvPr/>
        </p:nvSpPr>
        <p:spPr>
          <a:xfrm>
            <a:off x="485640" y="484200"/>
            <a:ext cx="4714560" cy="79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ru-RU" sz="2629" spc="-1" strike="noStrike">
                <a:solidFill>
                  <a:srgbClr val="000000"/>
                </a:solidFill>
                <a:latin typeface="XO Tahion"/>
                <a:ea typeface="DejaVu Sans"/>
              </a:rPr>
              <a:t>Какой язык макроса используется в МойОфис?</a:t>
            </a:r>
            <a:endParaRPr b="0" lang="en-US" sz="2629" spc="-1" strike="noStrike">
              <a:latin typeface="XO Oriel"/>
            </a:endParaRPr>
          </a:p>
        </p:txBody>
      </p:sp>
      <p:sp>
        <p:nvSpPr>
          <p:cNvPr id="431" name="CustomShape 2"/>
          <p:cNvSpPr/>
          <p:nvPr/>
        </p:nvSpPr>
        <p:spPr>
          <a:xfrm>
            <a:off x="485640" y="1585080"/>
            <a:ext cx="5045400" cy="262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XO Tahion"/>
                <a:ea typeface="DejaVu Sans"/>
              </a:rPr>
              <a:t>В продуктах МойОфис мы используем скриптовый язык Lua.</a:t>
            </a:r>
            <a:endParaRPr b="0" lang="en-US" sz="1800" spc="-1" strike="noStrike">
              <a:latin typeface="XO Orie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XO Tahion"/>
                <a:ea typeface="DejaVu Sans"/>
              </a:rPr>
              <a:t>Он позволяет использовать макросы на всех поддерживаемых ОС.</a:t>
            </a:r>
            <a:endParaRPr b="0" lang="en-US" sz="1800" spc="-1" strike="noStrike">
              <a:latin typeface="XO Orie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XO Tahion"/>
                <a:ea typeface="DejaVu Sans"/>
              </a:rPr>
              <a:t>В релизе 2022.01 также стала доступна возможность записи действия пользователя в качестве макрокоманды.</a:t>
            </a:r>
            <a:endParaRPr b="0" lang="en-US" sz="1800" spc="-1" strike="noStrike">
              <a:latin typeface="XO Oriel"/>
            </a:endParaRPr>
          </a:p>
        </p:txBody>
      </p:sp>
      <p:pic>
        <p:nvPicPr>
          <p:cNvPr id="432" name="Рисунок 8_1" descr=""/>
          <p:cNvPicPr/>
          <p:nvPr/>
        </p:nvPicPr>
        <p:blipFill>
          <a:blip r:embed="rId1"/>
          <a:srcRect l="5418" t="7134" r="0" b="0"/>
          <a:stretch/>
        </p:blipFill>
        <p:spPr>
          <a:xfrm>
            <a:off x="5651640" y="0"/>
            <a:ext cx="3490920" cy="5142240"/>
          </a:xfrm>
          <a:prstGeom prst="rect">
            <a:avLst/>
          </a:prstGeom>
          <a:ln>
            <a:noFill/>
          </a:ln>
        </p:spPr>
      </p:pic>
      <p:sp>
        <p:nvSpPr>
          <p:cNvPr id="433" name="CustomShape 3"/>
          <p:cNvSpPr/>
          <p:nvPr/>
        </p:nvSpPr>
        <p:spPr>
          <a:xfrm>
            <a:off x="5651640" y="-1021680"/>
            <a:ext cx="3490920" cy="6384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41300" spc="-1" strike="noStrike">
                <a:solidFill>
                  <a:srgbClr val="f0f5f8"/>
                </a:solidFill>
                <a:latin typeface="XO Tahion"/>
                <a:ea typeface="DejaVu Sans"/>
              </a:rPr>
              <a:t>3</a:t>
            </a:r>
            <a:endParaRPr b="0" lang="en-US" sz="41300" spc="-1" strike="noStrike">
              <a:latin typeface="XO Oriel"/>
            </a:endParaRPr>
          </a:p>
        </p:txBody>
      </p:sp>
      <p:pic>
        <p:nvPicPr>
          <p:cNvPr id="434" name="Рисунок 10_1" descr="Изображение выглядит как человек, держит, сушильная машина, рука&#10;&#10;Автоматически созданное описание"/>
          <p:cNvPicPr/>
          <p:nvPr/>
        </p:nvPicPr>
        <p:blipFill>
          <a:blip r:embed="rId2"/>
          <a:srcRect l="5424" t="7142" r="0" b="0"/>
          <a:stretch/>
        </p:blipFill>
        <p:spPr>
          <a:xfrm>
            <a:off x="5651640" y="0"/>
            <a:ext cx="3490920" cy="5142240"/>
          </a:xfrm>
          <a:prstGeom prst="rect">
            <a:avLst/>
          </a:prstGeom>
          <a:ln>
            <a:noFill/>
          </a:ln>
        </p:spPr>
      </p:pic>
      <p:sp>
        <p:nvSpPr>
          <p:cNvPr id="435" name="CustomShape 4"/>
          <p:cNvSpPr/>
          <p:nvPr/>
        </p:nvSpPr>
        <p:spPr>
          <a:xfrm>
            <a:off x="7699680" y="4543560"/>
            <a:ext cx="948600" cy="36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E1779E04-FA81-4799-B5ED-D8EE409EC9DE}" type="slidenum">
              <a:rPr b="0" lang="ru-RU" sz="1400" spc="-1" strike="noStrike">
                <a:solidFill>
                  <a:srgbClr val="7f7f7f"/>
                </a:solidFill>
                <a:latin typeface="XO Tahion"/>
                <a:ea typeface="DejaVu Sans"/>
              </a:rPr>
              <a:t>&lt;номер&gt;</a:t>
            </a:fld>
            <a:endParaRPr b="0" lang="en-US" sz="14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CustomShape 1"/>
          <p:cNvSpPr/>
          <p:nvPr/>
        </p:nvSpPr>
        <p:spPr>
          <a:xfrm>
            <a:off x="485640" y="484200"/>
            <a:ext cx="4714560" cy="79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ru-RU" sz="2629" spc="-1" strike="noStrike">
                <a:solidFill>
                  <a:srgbClr val="000000"/>
                </a:solidFill>
                <a:latin typeface="XO Tahion"/>
                <a:ea typeface="DejaVu Sans"/>
              </a:rPr>
              <a:t>Что делать с функциями в табличном редакторе?</a:t>
            </a:r>
            <a:endParaRPr b="0" lang="en-US" sz="2629" spc="-1" strike="noStrike">
              <a:latin typeface="XO Oriel"/>
            </a:endParaRPr>
          </a:p>
        </p:txBody>
      </p:sp>
      <p:sp>
        <p:nvSpPr>
          <p:cNvPr id="437" name="CustomShape 2"/>
          <p:cNvSpPr/>
          <p:nvPr/>
        </p:nvSpPr>
        <p:spPr>
          <a:xfrm>
            <a:off x="485640" y="1585080"/>
            <a:ext cx="4714560" cy="262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XO Tahion"/>
                <a:ea typeface="DejaVu Sans"/>
              </a:rPr>
              <a:t>МойОфис работает с функциями и их синтаксисом по общепринятым правилам.</a:t>
            </a:r>
            <a:endParaRPr b="0" lang="en-US" sz="1800" spc="-1" strike="noStrike">
              <a:latin typeface="XO Orie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XO Tahion"/>
                <a:ea typeface="DejaVu Sans"/>
              </a:rPr>
              <a:t>Если вы работали с функцией ВПР ранее, то работа с ней в МойОфис не изменится.</a:t>
            </a:r>
            <a:endParaRPr b="0" lang="en-US" sz="1800" spc="-1" strike="noStrike">
              <a:latin typeface="XO Oriel"/>
            </a:endParaRPr>
          </a:p>
        </p:txBody>
      </p:sp>
      <p:pic>
        <p:nvPicPr>
          <p:cNvPr id="438" name="Рисунок 4_0" descr=""/>
          <p:cNvPicPr/>
          <p:nvPr/>
        </p:nvPicPr>
        <p:blipFill>
          <a:blip r:embed="rId1"/>
          <a:srcRect l="5418" t="7134" r="0" b="0"/>
          <a:stretch/>
        </p:blipFill>
        <p:spPr>
          <a:xfrm>
            <a:off x="5651640" y="0"/>
            <a:ext cx="3490920" cy="5142240"/>
          </a:xfrm>
          <a:prstGeom prst="rect">
            <a:avLst/>
          </a:prstGeom>
          <a:ln>
            <a:noFill/>
          </a:ln>
        </p:spPr>
      </p:pic>
      <p:sp>
        <p:nvSpPr>
          <p:cNvPr id="439" name="CustomShape 3"/>
          <p:cNvSpPr/>
          <p:nvPr/>
        </p:nvSpPr>
        <p:spPr>
          <a:xfrm>
            <a:off x="5651640" y="-1021680"/>
            <a:ext cx="3490920" cy="6384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41300" spc="-1" strike="noStrike">
                <a:solidFill>
                  <a:srgbClr val="f0f5f8"/>
                </a:solidFill>
                <a:latin typeface="XO Tahion"/>
                <a:ea typeface="DejaVu Sans"/>
              </a:rPr>
              <a:t>4</a:t>
            </a:r>
            <a:endParaRPr b="0" lang="en-US" sz="41300" spc="-1" strike="noStrike">
              <a:latin typeface="XO Oriel"/>
            </a:endParaRPr>
          </a:p>
        </p:txBody>
      </p:sp>
      <p:pic>
        <p:nvPicPr>
          <p:cNvPr id="440" name="Рисунок 6_0" descr="Изображение выглядит как человек, держит, сушильная машина, рука&#10;&#10;Автоматически созданное описание"/>
          <p:cNvPicPr/>
          <p:nvPr/>
        </p:nvPicPr>
        <p:blipFill>
          <a:blip r:embed="rId2"/>
          <a:srcRect l="5424" t="7142" r="0" b="0"/>
          <a:stretch/>
        </p:blipFill>
        <p:spPr>
          <a:xfrm>
            <a:off x="5651640" y="0"/>
            <a:ext cx="3490920" cy="5142240"/>
          </a:xfrm>
          <a:prstGeom prst="rect">
            <a:avLst/>
          </a:prstGeom>
          <a:ln>
            <a:noFill/>
          </a:ln>
        </p:spPr>
      </p:pic>
      <p:sp>
        <p:nvSpPr>
          <p:cNvPr id="441" name="CustomShape 4"/>
          <p:cNvSpPr/>
          <p:nvPr/>
        </p:nvSpPr>
        <p:spPr>
          <a:xfrm>
            <a:off x="7699680" y="4543560"/>
            <a:ext cx="948600" cy="36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ABD8BE77-877F-495E-8C00-2836A052B5D3}" type="slidenum">
              <a:rPr b="0" lang="ru-RU" sz="1400" spc="-1" strike="noStrike">
                <a:solidFill>
                  <a:srgbClr val="7f7f7f"/>
                </a:solidFill>
                <a:latin typeface="XO Tahion"/>
                <a:ea typeface="DejaVu Sans"/>
              </a:rPr>
              <a:t>&lt;номер&gt;</a:t>
            </a:fld>
            <a:endParaRPr b="0" lang="en-US" sz="14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CustomShape 1"/>
          <p:cNvSpPr/>
          <p:nvPr/>
        </p:nvSpPr>
        <p:spPr>
          <a:xfrm>
            <a:off x="485640" y="484200"/>
            <a:ext cx="4714560" cy="79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ru-RU" sz="2629" spc="-1" strike="noStrike">
                <a:solidFill>
                  <a:srgbClr val="000000"/>
                </a:solidFill>
                <a:latin typeface="XO Tahion"/>
                <a:ea typeface="DejaVu Sans"/>
              </a:rPr>
              <a:t>Чем МойОфис отличается от других офисных пакетов?</a:t>
            </a:r>
            <a:endParaRPr b="0" lang="en-US" sz="2629" spc="-1" strike="noStrike">
              <a:latin typeface="XO Oriel"/>
            </a:endParaRPr>
          </a:p>
        </p:txBody>
      </p:sp>
      <p:sp>
        <p:nvSpPr>
          <p:cNvPr id="443" name="CustomShape 2"/>
          <p:cNvSpPr/>
          <p:nvPr/>
        </p:nvSpPr>
        <p:spPr>
          <a:xfrm>
            <a:off x="485640" y="1945080"/>
            <a:ext cx="4714560" cy="262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XO Tahion"/>
                <a:ea typeface="DejaVu Sans"/>
              </a:rPr>
              <a:t>Единый интерфейс и приемы работы.</a:t>
            </a:r>
            <a:endParaRPr b="0" lang="en-US" sz="1800" spc="-1" strike="noStrike">
              <a:latin typeface="XO Oriel"/>
            </a:endParaRPr>
          </a:p>
          <a:p>
            <a:pPr marL="216000" indent="-216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XO Tahion"/>
                <a:ea typeface="DejaVu Sans"/>
              </a:rPr>
              <a:t>Кроссплатформенность.</a:t>
            </a:r>
            <a:endParaRPr b="0" lang="en-US" sz="1800" spc="-1" strike="noStrike">
              <a:latin typeface="XO Oriel"/>
            </a:endParaRPr>
          </a:p>
          <a:p>
            <a:pPr marL="216000" indent="-216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XO Tahion"/>
                <a:ea typeface="DejaVu Sans"/>
              </a:rPr>
              <a:t>Используем свободные шрифты XO Fonts.</a:t>
            </a:r>
            <a:endParaRPr b="0" lang="en-US" sz="1800" spc="-1" strike="noStrike">
              <a:latin typeface="XO Oriel"/>
            </a:endParaRPr>
          </a:p>
          <a:p>
            <a:pPr marL="216000" indent="-216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XO Tahion"/>
                <a:ea typeface="DejaVu Sans"/>
              </a:rPr>
              <a:t>Сопровождение на каждом этапе.</a:t>
            </a:r>
            <a:endParaRPr b="0" lang="en-US" sz="1800" spc="-1" strike="noStrike">
              <a:latin typeface="XO Oriel"/>
            </a:endParaRPr>
          </a:p>
          <a:p>
            <a:pPr marL="216000" indent="-216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XO Tahion"/>
                <a:ea typeface="DejaVu Sans"/>
              </a:rPr>
              <a:t>Удобные инструменты для работы с документами и таблицами.</a:t>
            </a:r>
            <a:endParaRPr b="0" lang="en-US" sz="1800" spc="-1" strike="noStrike">
              <a:latin typeface="XO Orie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en-US" sz="1800" spc="-1" strike="noStrike">
              <a:latin typeface="XO Oriel"/>
            </a:endParaRPr>
          </a:p>
          <a:p>
            <a:pPr>
              <a:lnSpc>
                <a:spcPct val="110000"/>
              </a:lnSpc>
              <a:spcBef>
                <a:spcPts val="601"/>
              </a:spcBef>
              <a:spcAft>
                <a:spcPts val="601"/>
              </a:spcAft>
              <a:tabLst>
                <a:tab algn="l" pos="0"/>
              </a:tabLst>
            </a:pPr>
            <a:endParaRPr b="0" lang="en-US" sz="1800" spc="-1" strike="noStrike">
              <a:latin typeface="XO Oriel"/>
            </a:endParaRPr>
          </a:p>
        </p:txBody>
      </p:sp>
      <p:pic>
        <p:nvPicPr>
          <p:cNvPr id="444" name="Рисунок 4_1" descr=""/>
          <p:cNvPicPr/>
          <p:nvPr/>
        </p:nvPicPr>
        <p:blipFill>
          <a:blip r:embed="rId1"/>
          <a:srcRect l="5418" t="7134" r="0" b="0"/>
          <a:stretch/>
        </p:blipFill>
        <p:spPr>
          <a:xfrm>
            <a:off x="5651640" y="0"/>
            <a:ext cx="3490920" cy="5142240"/>
          </a:xfrm>
          <a:prstGeom prst="rect">
            <a:avLst/>
          </a:prstGeom>
          <a:ln>
            <a:noFill/>
          </a:ln>
        </p:spPr>
      </p:pic>
      <p:sp>
        <p:nvSpPr>
          <p:cNvPr id="445" name="CustomShape 3"/>
          <p:cNvSpPr/>
          <p:nvPr/>
        </p:nvSpPr>
        <p:spPr>
          <a:xfrm>
            <a:off x="5651640" y="-1021680"/>
            <a:ext cx="3490920" cy="6384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41300" spc="-1" strike="noStrike">
                <a:solidFill>
                  <a:srgbClr val="f0f5f8"/>
                </a:solidFill>
                <a:latin typeface="XO Tahion"/>
                <a:ea typeface="DejaVu Sans"/>
              </a:rPr>
              <a:t>5</a:t>
            </a:r>
            <a:endParaRPr b="0" lang="en-US" sz="41300" spc="-1" strike="noStrike">
              <a:latin typeface="XO Oriel"/>
            </a:endParaRPr>
          </a:p>
        </p:txBody>
      </p:sp>
      <p:pic>
        <p:nvPicPr>
          <p:cNvPr id="446" name="Рисунок 6_1" descr="Изображение выглядит как человек, держит, сушильная машина, рука&#10;&#10;Автоматически созданное описание"/>
          <p:cNvPicPr/>
          <p:nvPr/>
        </p:nvPicPr>
        <p:blipFill>
          <a:blip r:embed="rId2"/>
          <a:srcRect l="5424" t="7142" r="0" b="0"/>
          <a:stretch/>
        </p:blipFill>
        <p:spPr>
          <a:xfrm>
            <a:off x="5651640" y="0"/>
            <a:ext cx="3490920" cy="5142240"/>
          </a:xfrm>
          <a:prstGeom prst="rect">
            <a:avLst/>
          </a:prstGeom>
          <a:ln>
            <a:noFill/>
          </a:ln>
        </p:spPr>
      </p:pic>
      <p:sp>
        <p:nvSpPr>
          <p:cNvPr id="447" name="CustomShape 4"/>
          <p:cNvSpPr/>
          <p:nvPr/>
        </p:nvSpPr>
        <p:spPr>
          <a:xfrm>
            <a:off x="7699680" y="4543560"/>
            <a:ext cx="948600" cy="36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2713144B-BE73-4304-9CFF-98871463DECF}" type="slidenum">
              <a:rPr b="0" lang="ru-RU" sz="1400" spc="-1" strike="noStrike">
                <a:solidFill>
                  <a:srgbClr val="7f7f7f"/>
                </a:solidFill>
                <a:latin typeface="XO Tahion"/>
                <a:ea typeface="DejaVu Sans"/>
              </a:rPr>
              <a:t>&lt;номер&gt;</a:t>
            </a:fld>
            <a:endParaRPr b="0" lang="en-US" sz="14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" descr=""/>
          <p:cNvPicPr/>
          <p:nvPr/>
        </p:nvPicPr>
        <p:blipFill>
          <a:blip r:embed="rId1"/>
          <a:stretch/>
        </p:blipFill>
        <p:spPr>
          <a:xfrm>
            <a:off x="697320" y="3352680"/>
            <a:ext cx="7562520" cy="1560960"/>
          </a:xfrm>
          <a:prstGeom prst="rect">
            <a:avLst/>
          </a:prstGeom>
          <a:ln>
            <a:noFill/>
          </a:ln>
        </p:spPr>
      </p:pic>
      <p:sp>
        <p:nvSpPr>
          <p:cNvPr id="449" name="CustomShape 1"/>
          <p:cNvSpPr/>
          <p:nvPr/>
        </p:nvSpPr>
        <p:spPr>
          <a:xfrm>
            <a:off x="360000" y="1080000"/>
            <a:ext cx="8475480" cy="295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XO Oriel"/>
                <a:ea typeface="DejaVu Sans"/>
              </a:rPr>
              <a:t>«Методические рекомендации по разработке инструкций по делопроизводству в государственных органах, органах местного самоуправления»</a:t>
            </a:r>
            <a:endParaRPr b="0" lang="en-US" sz="1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XO Oriel"/>
                <a:ea typeface="DejaVu Sans"/>
              </a:rPr>
              <a:t>Утверждены Приказом Росархива от 24.12.2020 №199</a:t>
            </a:r>
            <a:endParaRPr b="0" lang="en-US" sz="1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 u="sng">
                <a:solidFill>
                  <a:srgbClr val="00a2ff"/>
                </a:solidFill>
                <a:uFillTx/>
                <a:latin typeface="XO Oriel"/>
                <a:ea typeface="DejaVu Sans"/>
                <a:hlinkClick r:id="rId2"/>
              </a:rPr>
              <a:t>https://archives.gov.ru/documents/methodics/2020-recommendations-deloproizvodstvo.shtml</a:t>
            </a:r>
            <a:r>
              <a:rPr b="0" lang="ru-RU" sz="1800" spc="-1" strike="noStrike">
                <a:solidFill>
                  <a:srgbClr val="00a2ff"/>
                </a:solidFill>
                <a:latin typeface="XO Oriel"/>
                <a:ea typeface="DejaVu Sans"/>
              </a:rPr>
              <a:t> </a:t>
            </a:r>
            <a:endParaRPr b="0" lang="en-US" sz="1800" spc="-1" strike="noStrike">
              <a:latin typeface="XO Oriel"/>
            </a:endParaRPr>
          </a:p>
        </p:txBody>
      </p:sp>
      <p:sp>
        <p:nvSpPr>
          <p:cNvPr id="450" name="CustomShape 2"/>
          <p:cNvSpPr/>
          <p:nvPr/>
        </p:nvSpPr>
        <p:spPr>
          <a:xfrm>
            <a:off x="5932800" y="4699080"/>
            <a:ext cx="232740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XO Oriel"/>
                <a:ea typeface="DejaVu Sans"/>
              </a:rPr>
              <a:t>ГОСТ Р 7.0.97-2016 </a:t>
            </a:r>
            <a:endParaRPr b="0" lang="en-US" sz="1800" spc="-1" strike="noStrike">
              <a:latin typeface="XO Oriel"/>
            </a:endParaRPr>
          </a:p>
        </p:txBody>
      </p:sp>
      <p:sp>
        <p:nvSpPr>
          <p:cNvPr id="451" name="CustomShape 3"/>
          <p:cNvSpPr/>
          <p:nvPr/>
        </p:nvSpPr>
        <p:spPr>
          <a:xfrm>
            <a:off x="461880" y="400320"/>
            <a:ext cx="813348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XO Tahion"/>
                <a:ea typeface="DejaVu Sans"/>
              </a:rPr>
              <a:t>Новые требования к шрифтам</a:t>
            </a:r>
            <a:endParaRPr b="0" lang="en-US" sz="24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CustomShape 1"/>
          <p:cNvSpPr/>
          <p:nvPr/>
        </p:nvSpPr>
        <p:spPr>
          <a:xfrm>
            <a:off x="461880" y="400320"/>
            <a:ext cx="8316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XO Tahion"/>
                <a:ea typeface="DejaVu Sans"/>
              </a:rPr>
              <a:t>Удобные инструменты: быстрые действия в МойОфис</a:t>
            </a:r>
            <a:endParaRPr b="0" lang="en-US" sz="2400" spc="-1" strike="noStrike">
              <a:latin typeface="XO Oriel"/>
            </a:endParaRPr>
          </a:p>
        </p:txBody>
      </p:sp>
      <p:sp>
        <p:nvSpPr>
          <p:cNvPr id="453" name="CustomShape 2"/>
          <p:cNvSpPr/>
          <p:nvPr/>
        </p:nvSpPr>
        <p:spPr>
          <a:xfrm>
            <a:off x="538920" y="1501560"/>
            <a:ext cx="8213400" cy="60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XO Oriel"/>
                <a:ea typeface="DejaVu Sans"/>
              </a:rPr>
              <a:t>Сочетание клавиш </a:t>
            </a:r>
            <a:endParaRPr b="0" lang="en-US" sz="1800" spc="-1" strike="noStrike">
              <a:latin typeface="XO Oriel"/>
            </a:endParaRPr>
          </a:p>
        </p:txBody>
      </p:sp>
      <p:sp>
        <p:nvSpPr>
          <p:cNvPr id="454" name="CustomShape 3"/>
          <p:cNvSpPr/>
          <p:nvPr/>
        </p:nvSpPr>
        <p:spPr>
          <a:xfrm>
            <a:off x="538920" y="2138400"/>
            <a:ext cx="4068360" cy="165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Font typeface="Symbol"/>
              <a:buChar char=""/>
            </a:pPr>
            <a:r>
              <a:rPr b="0" lang="ru-RU" sz="1800" spc="-1" strike="noStrike">
                <a:solidFill>
                  <a:srgbClr val="000000"/>
                </a:solidFill>
                <a:latin typeface="XO Oriel"/>
                <a:ea typeface="DejaVu Sans"/>
              </a:rPr>
              <a:t>Быстрый поиск функций</a:t>
            </a:r>
            <a:endParaRPr b="0" lang="en-US" sz="1800" spc="-1" strike="noStrike">
              <a:latin typeface="XO Oriel"/>
            </a:endParaRPr>
          </a:p>
          <a:p>
            <a:pPr marL="216000" indent="-215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Font typeface="Symbol"/>
              <a:buChar char=""/>
            </a:pPr>
            <a:r>
              <a:rPr b="0" lang="ru-RU" sz="1800" spc="-1" strike="noStrike">
                <a:solidFill>
                  <a:srgbClr val="000000"/>
                </a:solidFill>
                <a:latin typeface="XO Oriel"/>
                <a:ea typeface="DejaVu Sans"/>
              </a:rPr>
              <a:t>Работа с элементами, например, Стили.</a:t>
            </a:r>
            <a:endParaRPr b="0" lang="en-US" sz="1800" spc="-1" strike="noStrike">
              <a:latin typeface="XO Oriel"/>
            </a:endParaRPr>
          </a:p>
          <a:p>
            <a:pPr marL="216000" indent="-215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Font typeface="Symbol"/>
              <a:buChar char=""/>
            </a:pPr>
            <a:r>
              <a:rPr b="0" lang="ru-RU" sz="1800" spc="-1" strike="noStrike">
                <a:solidFill>
                  <a:srgbClr val="000000"/>
                </a:solidFill>
                <a:latin typeface="XO Oriel"/>
                <a:ea typeface="DejaVu Sans"/>
              </a:rPr>
              <a:t>Работает в приложениях Текст и Таблица</a:t>
            </a:r>
            <a:endParaRPr b="0" lang="en-US" sz="1800" spc="-1" strike="noStrike">
              <a:latin typeface="XO Oriel"/>
            </a:endParaRPr>
          </a:p>
        </p:txBody>
      </p:sp>
      <p:pic>
        <p:nvPicPr>
          <p:cNvPr id="455" name="" descr=""/>
          <p:cNvPicPr/>
          <p:nvPr/>
        </p:nvPicPr>
        <p:blipFill>
          <a:blip r:embed="rId1"/>
          <a:stretch/>
        </p:blipFill>
        <p:spPr>
          <a:xfrm>
            <a:off x="2926080" y="1280160"/>
            <a:ext cx="1577160" cy="792000"/>
          </a:xfrm>
          <a:prstGeom prst="rect">
            <a:avLst/>
          </a:prstGeom>
          <a:ln>
            <a:noFill/>
          </a:ln>
        </p:spPr>
      </p:pic>
      <p:pic>
        <p:nvPicPr>
          <p:cNvPr id="456" name="" descr=""/>
          <p:cNvPicPr/>
          <p:nvPr/>
        </p:nvPicPr>
        <p:blipFill>
          <a:blip r:embed="rId2"/>
          <a:stretch/>
        </p:blipFill>
        <p:spPr>
          <a:xfrm>
            <a:off x="4861800" y="1002960"/>
            <a:ext cx="4282200" cy="287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CustomShape 1"/>
          <p:cNvSpPr/>
          <p:nvPr/>
        </p:nvSpPr>
        <p:spPr>
          <a:xfrm>
            <a:off x="461880" y="400320"/>
            <a:ext cx="8316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XO Tahion"/>
                <a:ea typeface="DejaVu Sans"/>
              </a:rPr>
              <a:t>Удобные инструменты: оглавление в МойОфис</a:t>
            </a:r>
            <a:endParaRPr b="0" lang="en-US" sz="2400" spc="-1" strike="noStrike">
              <a:latin typeface="XO Oriel"/>
            </a:endParaRPr>
          </a:p>
        </p:txBody>
      </p:sp>
      <p:sp>
        <p:nvSpPr>
          <p:cNvPr id="458" name="CustomShape 2"/>
          <p:cNvSpPr/>
          <p:nvPr/>
        </p:nvSpPr>
        <p:spPr>
          <a:xfrm>
            <a:off x="538920" y="1285560"/>
            <a:ext cx="8213400" cy="60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XO Oriel"/>
                <a:ea typeface="DejaVu Sans"/>
              </a:rPr>
              <a:t>Оглавление в «МойОфис Текст» всегда обновляется </a:t>
            </a:r>
            <a:r>
              <a:rPr b="1" lang="ru-RU" sz="1800" spc="-1" strike="noStrike" u="sng">
                <a:solidFill>
                  <a:srgbClr val="000000"/>
                </a:solidFill>
                <a:uFillTx/>
                <a:latin typeface="XO Oriel"/>
                <a:ea typeface="DejaVu Sans"/>
              </a:rPr>
              <a:t>автоматически</a:t>
            </a:r>
            <a:endParaRPr b="0" lang="en-US" sz="1800" spc="-1" strike="noStrike">
              <a:latin typeface="XO Oriel"/>
            </a:endParaRPr>
          </a:p>
        </p:txBody>
      </p:sp>
      <p:sp>
        <p:nvSpPr>
          <p:cNvPr id="459" name="CustomShape 3"/>
          <p:cNvSpPr/>
          <p:nvPr/>
        </p:nvSpPr>
        <p:spPr>
          <a:xfrm>
            <a:off x="538920" y="2138400"/>
            <a:ext cx="4068360" cy="165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ru-RU" sz="1800" spc="-1" strike="noStrike">
                <a:solidFill>
                  <a:srgbClr val="000000"/>
                </a:solidFill>
                <a:latin typeface="XO Oriel"/>
                <a:ea typeface="DejaVu Sans"/>
              </a:rPr>
              <a:t>Всегда актуальные номера страниц.</a:t>
            </a:r>
            <a:endParaRPr b="0" lang="en-US" sz="1800" spc="-1" strike="noStrike">
              <a:latin typeface="XO Oriel"/>
            </a:endParaRPr>
          </a:p>
          <a:p>
            <a:pPr marL="216000" indent="-215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ru-RU" sz="1800" spc="-1" strike="noStrike">
                <a:solidFill>
                  <a:srgbClr val="000000"/>
                </a:solidFill>
                <a:latin typeface="XO Oriel"/>
                <a:ea typeface="DejaVu Sans"/>
              </a:rPr>
              <a:t>Все разделы оглавления соответствуют тексту документа.</a:t>
            </a:r>
            <a:endParaRPr b="0" lang="en-US" sz="1800" spc="-1" strike="noStrike">
              <a:latin typeface="XO Oriel"/>
            </a:endParaRPr>
          </a:p>
          <a:p>
            <a:pPr marL="216000" indent="-215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ru-RU" sz="1800" spc="-1" strike="noStrike">
                <a:solidFill>
                  <a:srgbClr val="000000"/>
                </a:solidFill>
                <a:latin typeface="XO Oriel"/>
                <a:ea typeface="DejaVu Sans"/>
              </a:rPr>
              <a:t>Оглавление привязано к стилям документа.</a:t>
            </a:r>
            <a:endParaRPr b="0" lang="en-US" sz="1800" spc="-1" strike="noStrike">
              <a:latin typeface="XO Oriel"/>
            </a:endParaRPr>
          </a:p>
        </p:txBody>
      </p:sp>
      <p:pic>
        <p:nvPicPr>
          <p:cNvPr id="460" name="" descr=""/>
          <p:cNvPicPr/>
          <p:nvPr/>
        </p:nvPicPr>
        <p:blipFill>
          <a:blip r:embed="rId1"/>
          <a:stretch/>
        </p:blipFill>
        <p:spPr>
          <a:xfrm>
            <a:off x="4787280" y="2160000"/>
            <a:ext cx="5076000" cy="3004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CustomShape 1"/>
          <p:cNvSpPr/>
          <p:nvPr/>
        </p:nvSpPr>
        <p:spPr>
          <a:xfrm>
            <a:off x="461880" y="400320"/>
            <a:ext cx="8316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XO Tahion"/>
                <a:ea typeface="DejaVu Sans"/>
              </a:rPr>
              <a:t>Удобные инструменты: перекрестные ссылки</a:t>
            </a:r>
            <a:endParaRPr b="0" lang="en-US" sz="2400" spc="-1" strike="noStrike">
              <a:latin typeface="XO Oriel"/>
            </a:endParaRPr>
          </a:p>
        </p:txBody>
      </p:sp>
      <p:sp>
        <p:nvSpPr>
          <p:cNvPr id="462" name="CustomShape 2"/>
          <p:cNvSpPr/>
          <p:nvPr/>
        </p:nvSpPr>
        <p:spPr>
          <a:xfrm>
            <a:off x="538920" y="1285560"/>
            <a:ext cx="8213400" cy="60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XO Oriel"/>
                <a:ea typeface="DejaVu Sans"/>
              </a:rPr>
              <a:t>Перекрестные ссылки как и оглавление в «МойОфис Текст» всегда обновляются </a:t>
            </a:r>
            <a:r>
              <a:rPr b="1" lang="ru-RU" sz="1800" spc="-1" strike="noStrike" u="sng">
                <a:solidFill>
                  <a:srgbClr val="000000"/>
                </a:solidFill>
                <a:uFillTx/>
                <a:latin typeface="XO Oriel"/>
                <a:ea typeface="DejaVu Sans"/>
              </a:rPr>
              <a:t>автоматически</a:t>
            </a:r>
            <a:endParaRPr b="0" lang="en-US" sz="1800" spc="-1" strike="noStrike">
              <a:latin typeface="XO Oriel"/>
            </a:endParaRPr>
          </a:p>
        </p:txBody>
      </p:sp>
      <p:sp>
        <p:nvSpPr>
          <p:cNvPr id="463" name="CustomShape 3"/>
          <p:cNvSpPr/>
          <p:nvPr/>
        </p:nvSpPr>
        <p:spPr>
          <a:xfrm>
            <a:off x="538920" y="2138400"/>
            <a:ext cx="2204280" cy="165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ru-RU" sz="1800" spc="-1" strike="noStrike">
                <a:solidFill>
                  <a:srgbClr val="000000"/>
                </a:solidFill>
                <a:latin typeface="XO Oriel"/>
                <a:ea typeface="DejaVu Sans"/>
              </a:rPr>
              <a:t>Ссылки могут быть на список, заметку, стиль.</a:t>
            </a:r>
            <a:endParaRPr b="0" lang="en-US" sz="1800" spc="-1" strike="noStrike">
              <a:latin typeface="XO Oriel"/>
            </a:endParaRPr>
          </a:p>
          <a:p>
            <a:pPr marL="216000" indent="-215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Font typeface="Symbol"/>
              <a:buChar char=""/>
            </a:pPr>
            <a:endParaRPr b="0" lang="en-US" sz="1800" spc="-1" strike="noStrike">
              <a:latin typeface="XO Oriel"/>
            </a:endParaRPr>
          </a:p>
        </p:txBody>
      </p:sp>
      <p:pic>
        <p:nvPicPr>
          <p:cNvPr id="464" name="" descr=""/>
          <p:cNvPicPr/>
          <p:nvPr/>
        </p:nvPicPr>
        <p:blipFill>
          <a:blip r:embed="rId1"/>
          <a:stretch/>
        </p:blipFill>
        <p:spPr>
          <a:xfrm>
            <a:off x="3144960" y="2139120"/>
            <a:ext cx="5999400" cy="2973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" descr=""/>
          <p:cNvPicPr/>
          <p:nvPr/>
        </p:nvPicPr>
        <p:blipFill>
          <a:blip r:embed="rId1"/>
          <a:stretch/>
        </p:blipFill>
        <p:spPr>
          <a:xfrm>
            <a:off x="5998320" y="909360"/>
            <a:ext cx="3145320" cy="3340080"/>
          </a:xfrm>
          <a:prstGeom prst="rect">
            <a:avLst/>
          </a:prstGeom>
          <a:ln>
            <a:noFill/>
          </a:ln>
        </p:spPr>
      </p:pic>
      <p:sp>
        <p:nvSpPr>
          <p:cNvPr id="371" name="CustomShape 1"/>
          <p:cNvSpPr/>
          <p:nvPr/>
        </p:nvSpPr>
        <p:spPr>
          <a:xfrm>
            <a:off x="468000" y="1656000"/>
            <a:ext cx="4607640" cy="272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28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ru-RU" sz="1600" spc="-1" strike="noStrike">
                <a:solidFill>
                  <a:srgbClr val="000000"/>
                </a:solidFill>
                <a:latin typeface="XO Oriel"/>
                <a:ea typeface="DejaVu Sans"/>
              </a:rPr>
              <a:t>О нас. Кто мы и что делаем</a:t>
            </a:r>
            <a:endParaRPr b="0" lang="en-US" sz="1600" spc="-1" strike="noStrike">
              <a:latin typeface="XO Oriel"/>
            </a:endParaRPr>
          </a:p>
          <a:p>
            <a:pPr marL="216000" indent="-21528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ru-RU" sz="1600" spc="-1" strike="noStrike">
                <a:solidFill>
                  <a:srgbClr val="000000"/>
                </a:solidFill>
                <a:latin typeface="XO Oriel"/>
                <a:ea typeface="DejaVu Sans"/>
              </a:rPr>
              <a:t>Где взять МойОфис</a:t>
            </a:r>
            <a:endParaRPr b="0" lang="en-US" sz="1600" spc="-1" strike="noStrike">
              <a:latin typeface="XO Oriel"/>
            </a:endParaRPr>
          </a:p>
          <a:p>
            <a:pPr marL="216000" indent="-21528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ru-RU" sz="1600" spc="-1" strike="noStrike">
                <a:solidFill>
                  <a:srgbClr val="000000"/>
                </a:solidFill>
                <a:latin typeface="XO Oriel"/>
                <a:ea typeface="DejaVu Sans"/>
              </a:rPr>
              <a:t>5 вопросов про МойОфис, которые задают нам пользователи</a:t>
            </a:r>
            <a:endParaRPr b="0" lang="en-US" sz="1600" spc="-1" strike="noStrike">
              <a:latin typeface="XO Oriel"/>
            </a:endParaRPr>
          </a:p>
          <a:p>
            <a:pPr marL="216000" indent="-21528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ru-RU" sz="1600" spc="-1" strike="noStrike">
                <a:solidFill>
                  <a:srgbClr val="000000"/>
                </a:solidFill>
                <a:latin typeface="XO Oriel"/>
                <a:ea typeface="DejaVu Sans"/>
              </a:rPr>
              <a:t>Ответы на вопросы и обратная связь.</a:t>
            </a:r>
            <a:endParaRPr b="0" lang="en-US" sz="16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latin typeface="XO Oriel"/>
            </a:endParaRPr>
          </a:p>
        </p:txBody>
      </p:sp>
      <p:sp>
        <p:nvSpPr>
          <p:cNvPr id="372" name="CustomShape 2"/>
          <p:cNvSpPr/>
          <p:nvPr/>
        </p:nvSpPr>
        <p:spPr>
          <a:xfrm>
            <a:off x="461880" y="400320"/>
            <a:ext cx="381024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XO Tahion"/>
                <a:ea typeface="DejaVu Sans"/>
              </a:rPr>
              <a:t>План встречи сегодня:</a:t>
            </a:r>
            <a:endParaRPr b="0" lang="en-US" sz="24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CustomShape 1"/>
          <p:cNvSpPr/>
          <p:nvPr/>
        </p:nvSpPr>
        <p:spPr>
          <a:xfrm>
            <a:off x="461880" y="400320"/>
            <a:ext cx="8316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XO Tahion"/>
                <a:ea typeface="DejaVu Sans"/>
              </a:rPr>
              <a:t>Удобные инструменты: плавающая ячейка</a:t>
            </a:r>
            <a:endParaRPr b="0" lang="en-US" sz="2400" spc="-1" strike="noStrike">
              <a:latin typeface="XO Oriel"/>
            </a:endParaRPr>
          </a:p>
        </p:txBody>
      </p:sp>
      <p:sp>
        <p:nvSpPr>
          <p:cNvPr id="466" name="CustomShape 2"/>
          <p:cNvSpPr/>
          <p:nvPr/>
        </p:nvSpPr>
        <p:spPr>
          <a:xfrm>
            <a:off x="538920" y="1285560"/>
            <a:ext cx="8213400" cy="60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XO Oriel"/>
                <a:ea typeface="DejaVu Sans"/>
              </a:rPr>
              <a:t>Данные будут на виду при работе с другими ячейками</a:t>
            </a:r>
            <a:endParaRPr b="0" lang="en-US" sz="1800" spc="-1" strike="noStrike">
              <a:latin typeface="XO Oriel"/>
            </a:endParaRPr>
          </a:p>
        </p:txBody>
      </p:sp>
      <p:pic>
        <p:nvPicPr>
          <p:cNvPr id="467" name="" descr=""/>
          <p:cNvPicPr/>
          <p:nvPr/>
        </p:nvPicPr>
        <p:blipFill>
          <a:blip r:embed="rId1"/>
          <a:stretch/>
        </p:blipFill>
        <p:spPr>
          <a:xfrm>
            <a:off x="1828800" y="2220480"/>
            <a:ext cx="5455800" cy="2808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CustomShape 1"/>
          <p:cNvSpPr/>
          <p:nvPr/>
        </p:nvSpPr>
        <p:spPr>
          <a:xfrm>
            <a:off x="461880" y="400320"/>
            <a:ext cx="8316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XO Tahion"/>
                <a:ea typeface="DejaVu Sans"/>
              </a:rPr>
              <a:t>Удобные инструменты: сводные таблицы</a:t>
            </a:r>
            <a:endParaRPr b="0" lang="en-US" sz="2400" spc="-1" strike="noStrike">
              <a:latin typeface="XO Oriel"/>
            </a:endParaRPr>
          </a:p>
        </p:txBody>
      </p:sp>
      <p:sp>
        <p:nvSpPr>
          <p:cNvPr id="469" name="CustomShape 2"/>
          <p:cNvSpPr/>
          <p:nvPr/>
        </p:nvSpPr>
        <p:spPr>
          <a:xfrm>
            <a:off x="538920" y="1285560"/>
            <a:ext cx="8213400" cy="60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XO Oriel"/>
                <a:ea typeface="DejaVu Sans"/>
              </a:rPr>
              <a:t>Создавайте отчеты под ваши задачи</a:t>
            </a:r>
            <a:endParaRPr b="0" lang="en-US" sz="1800" spc="-1" strike="noStrike">
              <a:latin typeface="XO Oriel"/>
            </a:endParaRPr>
          </a:p>
        </p:txBody>
      </p:sp>
      <p:pic>
        <p:nvPicPr>
          <p:cNvPr id="470" name="" descr=""/>
          <p:cNvPicPr/>
          <p:nvPr/>
        </p:nvPicPr>
        <p:blipFill>
          <a:blip r:embed="rId1"/>
          <a:stretch/>
        </p:blipFill>
        <p:spPr>
          <a:xfrm>
            <a:off x="-5400" y="1762560"/>
            <a:ext cx="9143640" cy="3536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CustomShape 1"/>
          <p:cNvSpPr/>
          <p:nvPr/>
        </p:nvSpPr>
        <p:spPr>
          <a:xfrm>
            <a:off x="477000" y="1783800"/>
            <a:ext cx="6183360" cy="1575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rgbClr val="ffffff"/>
                </a:solidFill>
                <a:latin typeface="XO Tahion"/>
                <a:ea typeface="XO Tahion"/>
              </a:rPr>
              <a:t>И многое другое….</a:t>
            </a:r>
            <a:endParaRPr b="0" lang="en-US" sz="2800" spc="-1" strike="noStrike"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800" spc="-1" strike="noStrike"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800" spc="-1" strike="noStrike"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800" spc="-1" strike="noStrike"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8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1"/>
          <p:cNvSpPr/>
          <p:nvPr/>
        </p:nvSpPr>
        <p:spPr>
          <a:xfrm>
            <a:off x="461880" y="400320"/>
            <a:ext cx="627300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XO Tahion"/>
                <a:ea typeface="DejaVu Sans"/>
              </a:rPr>
              <a:t>Узнать ещё больше про работу с МойОфис</a:t>
            </a:r>
            <a:endParaRPr b="0" lang="en-US" sz="2400" spc="-1" strike="noStrike">
              <a:latin typeface="XO Oriel"/>
            </a:endParaRPr>
          </a:p>
        </p:txBody>
      </p:sp>
      <p:sp>
        <p:nvSpPr>
          <p:cNvPr id="473" name="CustomShape 2"/>
          <p:cNvSpPr/>
          <p:nvPr/>
        </p:nvSpPr>
        <p:spPr>
          <a:xfrm>
            <a:off x="533880" y="1400760"/>
            <a:ext cx="3893400" cy="264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1" lang="ru-RU" sz="1800" spc="-1" strike="noStrike">
                <a:solidFill>
                  <a:srgbClr val="000000"/>
                </a:solidFill>
                <a:latin typeface="XO Oriel"/>
                <a:ea typeface="DejaVu Sans"/>
              </a:rPr>
              <a:t>в наших видеоуроках,</a:t>
            </a:r>
            <a:endParaRPr b="0" lang="en-US" sz="1800" spc="-1" strike="noStrike"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1" lang="ru-RU" sz="1800" spc="-1" strike="noStrike">
                <a:solidFill>
                  <a:srgbClr val="000000"/>
                </a:solidFill>
                <a:latin typeface="XO Oriel"/>
                <a:ea typeface="DejaVu Sans"/>
              </a:rPr>
              <a:t>статьях,</a:t>
            </a:r>
            <a:endParaRPr b="0" lang="en-US" sz="1800" spc="-1" strike="noStrike"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1" lang="ru-RU" sz="1800" spc="-1" strike="noStrike">
                <a:solidFill>
                  <a:srgbClr val="000000"/>
                </a:solidFill>
                <a:latin typeface="XO Oriel"/>
                <a:ea typeface="DejaVu Sans"/>
              </a:rPr>
              <a:t>пособиях.</a:t>
            </a:r>
            <a:endParaRPr b="0" lang="en-US" sz="1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00a2ff"/>
                </a:solidFill>
                <a:uFillTx/>
                <a:latin typeface="XO Oriel"/>
                <a:ea typeface="DejaVu Sans"/>
                <a:hlinkClick r:id="rId1"/>
              </a:rPr>
              <a:t>myofficehub.ru/materials/videos/</a:t>
            </a:r>
            <a:r>
              <a:rPr b="1" lang="ru-RU" sz="1800" spc="-1" strike="noStrike">
                <a:solidFill>
                  <a:srgbClr val="00a2ff"/>
                </a:solidFill>
                <a:latin typeface="XO Oriel"/>
                <a:ea typeface="DejaVu Sans"/>
              </a:rPr>
              <a:t> </a:t>
            </a:r>
            <a:endParaRPr b="0" lang="en-US" sz="1800" spc="-1" strike="noStrike">
              <a:latin typeface="XO Oriel"/>
            </a:endParaRPr>
          </a:p>
        </p:txBody>
      </p:sp>
      <p:pic>
        <p:nvPicPr>
          <p:cNvPr id="474" name="" descr=""/>
          <p:cNvPicPr/>
          <p:nvPr/>
        </p:nvPicPr>
        <p:blipFill>
          <a:blip r:embed="rId2"/>
          <a:stretch/>
        </p:blipFill>
        <p:spPr>
          <a:xfrm>
            <a:off x="4536000" y="1464480"/>
            <a:ext cx="4535280" cy="3198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2214000" y="1594080"/>
            <a:ext cx="4705560" cy="78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XO Tahion"/>
                <a:ea typeface="DejaVu Sans"/>
              </a:rPr>
              <a:t>myofficehub.ru</a:t>
            </a:r>
            <a:endParaRPr b="0" lang="en-US" sz="3600" spc="-1" strike="noStrike">
              <a:latin typeface="XO Oriel"/>
            </a:endParaRPr>
          </a:p>
        </p:txBody>
      </p:sp>
      <p:sp>
        <p:nvSpPr>
          <p:cNvPr id="476" name="CustomShape 2"/>
          <p:cNvSpPr/>
          <p:nvPr/>
        </p:nvSpPr>
        <p:spPr>
          <a:xfrm>
            <a:off x="2214000" y="2576160"/>
            <a:ext cx="4705560" cy="87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7b8992"/>
                </a:solidFill>
                <a:latin typeface="XO Tahion"/>
                <a:ea typeface="DejaVu Sans"/>
              </a:rPr>
              <a:t>Узнайте больше о нас или свяжитесь</a:t>
            </a:r>
            <a:br/>
            <a:r>
              <a:rPr b="0" lang="ru-RU" sz="1400" spc="-1" strike="noStrike">
                <a:solidFill>
                  <a:srgbClr val="7b8992"/>
                </a:solidFill>
                <a:latin typeface="XO Tahion"/>
                <a:ea typeface="DejaVu Sans"/>
              </a:rPr>
              <a:t>с нами для уточнения всех вопросов.</a:t>
            </a:r>
            <a:endParaRPr b="0" lang="en-US" sz="1400" spc="-1" strike="noStrike">
              <a:latin typeface="XO Oriel"/>
            </a:endParaRPr>
          </a:p>
        </p:txBody>
      </p:sp>
      <p:sp>
        <p:nvSpPr>
          <p:cNvPr id="477" name="CustomShape 3"/>
          <p:cNvSpPr/>
          <p:nvPr/>
        </p:nvSpPr>
        <p:spPr>
          <a:xfrm>
            <a:off x="2232000" y="4188240"/>
            <a:ext cx="1991160" cy="338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601"/>
              </a:spcBef>
              <a:spcAft>
                <a:spcPts val="601"/>
              </a:spcAft>
            </a:pPr>
            <a:r>
              <a:rPr b="0" lang="ru-RU" sz="1600" spc="-1" strike="noStrike">
                <a:solidFill>
                  <a:srgbClr val="000000"/>
                </a:solidFill>
                <a:latin typeface="XO Tahion"/>
                <a:ea typeface="DejaVu Sans"/>
              </a:rPr>
              <a:t>7-499-709-70-32</a:t>
            </a:r>
            <a:endParaRPr b="0" lang="en-US" sz="1600" spc="-1" strike="noStrike">
              <a:latin typeface="XO Oriel"/>
            </a:endParaRPr>
          </a:p>
        </p:txBody>
      </p:sp>
      <p:sp>
        <p:nvSpPr>
          <p:cNvPr id="478" name="CustomShape 4"/>
          <p:cNvSpPr/>
          <p:nvPr/>
        </p:nvSpPr>
        <p:spPr>
          <a:xfrm>
            <a:off x="5559120" y="4176000"/>
            <a:ext cx="2207160" cy="338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XO Tahion"/>
                <a:ea typeface="DejaVu Sans"/>
              </a:rPr>
              <a:t>contact@myofficehub.ru</a:t>
            </a:r>
            <a:endParaRPr b="0" lang="en-US" sz="16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5934240" y="487800"/>
            <a:ext cx="2487960" cy="426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2800" spc="-1" strike="noStrike">
                <a:solidFill>
                  <a:srgbClr val="ffffff"/>
                </a:solidFill>
                <a:latin typeface="XO Tahion"/>
              </a:rPr>
              <a:t>Акционеры</a:t>
            </a:r>
            <a:endParaRPr b="0" lang="en-US" sz="2800" spc="-1" strike="noStrike">
              <a:latin typeface="XO Oriel"/>
            </a:endParaRPr>
          </a:p>
        </p:txBody>
      </p:sp>
      <p:sp>
        <p:nvSpPr>
          <p:cNvPr id="374" name="CustomShape 2"/>
          <p:cNvSpPr/>
          <p:nvPr/>
        </p:nvSpPr>
        <p:spPr>
          <a:xfrm>
            <a:off x="483840" y="1661040"/>
            <a:ext cx="1644840" cy="6451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1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rgbClr val="000000"/>
                </a:solidFill>
                <a:latin typeface="XO Tahion"/>
              </a:rPr>
              <a:t>лет на рынке</a:t>
            </a:r>
            <a:endParaRPr b="0" lang="en-US" sz="1400" spc="-1" strike="noStrike">
              <a:latin typeface="XO Oriel"/>
            </a:endParaRPr>
          </a:p>
          <a:p>
            <a:pPr>
              <a:lnSpc>
                <a:spcPct val="11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en-US" sz="1000" spc="-1" strike="noStrike">
                <a:solidFill>
                  <a:srgbClr val="000000"/>
                </a:solidFill>
                <a:latin typeface="XO Tahion"/>
              </a:rPr>
              <a:t>Создаем ПО нового поколения</a:t>
            </a:r>
            <a:endParaRPr b="0" lang="en-US" sz="1000" spc="-1" strike="noStrike">
              <a:latin typeface="XO Oriel"/>
            </a:endParaRPr>
          </a:p>
        </p:txBody>
      </p:sp>
      <p:sp>
        <p:nvSpPr>
          <p:cNvPr id="375" name="CustomShape 3"/>
          <p:cNvSpPr/>
          <p:nvPr/>
        </p:nvSpPr>
        <p:spPr>
          <a:xfrm>
            <a:off x="485640" y="976680"/>
            <a:ext cx="1155240" cy="669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>
              <a:lnSpc>
                <a:spcPct val="11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4000" spc="-1" strike="noStrike">
                <a:solidFill>
                  <a:srgbClr val="000000"/>
                </a:solidFill>
                <a:latin typeface="XO Tahion"/>
              </a:rPr>
              <a:t>8</a:t>
            </a:r>
            <a:endParaRPr b="0" lang="en-US" sz="4000" spc="-1" strike="noStrike">
              <a:latin typeface="XO Oriel"/>
            </a:endParaRPr>
          </a:p>
        </p:txBody>
      </p:sp>
      <p:sp>
        <p:nvSpPr>
          <p:cNvPr id="376" name="CustomShape 4"/>
          <p:cNvSpPr/>
          <p:nvPr/>
        </p:nvSpPr>
        <p:spPr>
          <a:xfrm>
            <a:off x="2129040" y="1661040"/>
            <a:ext cx="822600" cy="6451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1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ru-RU" sz="1400" spc="-1" strike="noStrike">
                <a:solidFill>
                  <a:srgbClr val="000000"/>
                </a:solidFill>
                <a:latin typeface="XO Tahion"/>
              </a:rPr>
              <a:t>городов</a:t>
            </a:r>
            <a:endParaRPr b="0" lang="en-US" sz="1400" spc="-1" strike="noStrike">
              <a:latin typeface="XO Oriel"/>
            </a:endParaRPr>
          </a:p>
          <a:p>
            <a:pPr>
              <a:lnSpc>
                <a:spcPct val="11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XO Tahion"/>
              </a:rPr>
              <a:t>Присутствия в России</a:t>
            </a:r>
            <a:endParaRPr b="0" lang="en-US" sz="1000" spc="-1" strike="noStrike">
              <a:latin typeface="XO Oriel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2139120" y="968040"/>
            <a:ext cx="1155240" cy="669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>
              <a:lnSpc>
                <a:spcPct val="11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ru-RU" sz="4000" spc="-1" strike="noStrike">
                <a:solidFill>
                  <a:srgbClr val="000000"/>
                </a:solidFill>
                <a:latin typeface="XO Tahion"/>
              </a:rPr>
              <a:t>11</a:t>
            </a:r>
            <a:endParaRPr b="0" lang="en-US" sz="4000" spc="-1" strike="noStrike">
              <a:latin typeface="XO Oriel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3571920" y="1661040"/>
            <a:ext cx="1629000" cy="812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1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rgbClr val="000000"/>
                </a:solidFill>
                <a:latin typeface="XO Tahion"/>
              </a:rPr>
              <a:t>разработчиков</a:t>
            </a:r>
            <a:endParaRPr b="0" lang="en-US" sz="1400" spc="-1" strike="noStrike">
              <a:latin typeface="XO Oriel"/>
            </a:endParaRPr>
          </a:p>
          <a:p>
            <a:pPr>
              <a:lnSpc>
                <a:spcPct val="11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en-US" sz="1000" spc="-1" strike="noStrike">
                <a:solidFill>
                  <a:srgbClr val="000000"/>
                </a:solidFill>
                <a:latin typeface="XO Tahion"/>
              </a:rPr>
              <a:t>Собственные ресурсы</a:t>
            </a:r>
            <a:br/>
            <a:r>
              <a:rPr b="0" lang="en-US" sz="1000" spc="-1" strike="noStrike">
                <a:solidFill>
                  <a:srgbClr val="000000"/>
                </a:solidFill>
                <a:latin typeface="XO Tahion"/>
              </a:rPr>
              <a:t>для разработки программных продуктов</a:t>
            </a:r>
            <a:endParaRPr b="0" lang="en-US" sz="1000" spc="-1" strike="noStrike">
              <a:latin typeface="XO Oriel"/>
            </a:endParaRPr>
          </a:p>
        </p:txBody>
      </p:sp>
      <p:sp>
        <p:nvSpPr>
          <p:cNvPr id="379" name="CustomShape 7"/>
          <p:cNvSpPr/>
          <p:nvPr/>
        </p:nvSpPr>
        <p:spPr>
          <a:xfrm>
            <a:off x="3582000" y="968400"/>
            <a:ext cx="1618920" cy="669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>
              <a:lnSpc>
                <a:spcPct val="11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4000" spc="-1" strike="noStrike">
                <a:solidFill>
                  <a:srgbClr val="000000"/>
                </a:solidFill>
                <a:latin typeface="XO Tahion"/>
              </a:rPr>
              <a:t>4</a:t>
            </a:r>
            <a:r>
              <a:rPr b="1" lang="ru-RU" sz="4000" spc="-1" strike="noStrike">
                <a:solidFill>
                  <a:srgbClr val="000000"/>
                </a:solidFill>
                <a:latin typeface="XO Tahion"/>
              </a:rPr>
              <a:t>50+ </a:t>
            </a:r>
            <a:endParaRPr b="0" lang="en-US" sz="4000" spc="-1" strike="noStrike">
              <a:latin typeface="XO Oriel"/>
            </a:endParaRPr>
          </a:p>
        </p:txBody>
      </p:sp>
      <p:sp>
        <p:nvSpPr>
          <p:cNvPr id="380" name="CustomShape 8"/>
          <p:cNvSpPr/>
          <p:nvPr/>
        </p:nvSpPr>
        <p:spPr>
          <a:xfrm>
            <a:off x="5934240" y="3101400"/>
            <a:ext cx="2487960" cy="619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10000"/>
              </a:lnSpc>
              <a:spcBef>
                <a:spcPts val="400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rgbClr val="ffffff"/>
                </a:solidFill>
                <a:latin typeface="XO Tahion"/>
              </a:rPr>
              <a:t>Андрей Чеглаков</a:t>
            </a:r>
            <a:endParaRPr b="0" lang="en-US" sz="1400" spc="-1" strike="noStrike">
              <a:latin typeface="XO Oriel"/>
            </a:endParaRPr>
          </a:p>
          <a:p>
            <a:pPr>
              <a:lnSpc>
                <a:spcPct val="11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000" spc="-1" strike="noStrike">
                <a:solidFill>
                  <a:srgbClr val="f0f5f8"/>
                </a:solidFill>
                <a:latin typeface="XO Tahion"/>
              </a:rPr>
              <a:t>Российский венчурный инвестор</a:t>
            </a:r>
            <a:br/>
            <a:r>
              <a:rPr b="0" lang="en-US" sz="1000" spc="-1" strike="noStrike">
                <a:solidFill>
                  <a:srgbClr val="f0f5f8"/>
                </a:solidFill>
                <a:latin typeface="XO Tahion"/>
              </a:rPr>
              <a:t>и предприниматель</a:t>
            </a:r>
            <a:endParaRPr b="0" lang="en-US" sz="1000" spc="-1" strike="noStrike">
              <a:latin typeface="XO Oriel"/>
            </a:endParaRPr>
          </a:p>
        </p:txBody>
      </p:sp>
      <p:sp>
        <p:nvSpPr>
          <p:cNvPr id="381" name="CustomShape 9"/>
          <p:cNvSpPr/>
          <p:nvPr/>
        </p:nvSpPr>
        <p:spPr>
          <a:xfrm>
            <a:off x="5934240" y="1661040"/>
            <a:ext cx="2831040" cy="979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1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rgbClr val="ffffff"/>
                </a:solidFill>
                <a:latin typeface="XO Tahion"/>
              </a:rPr>
              <a:t>«Лаборатория Касперского»</a:t>
            </a:r>
            <a:endParaRPr b="0" lang="en-US" sz="1400" spc="-1" strike="noStrike">
              <a:latin typeface="XO Oriel"/>
            </a:endParaRPr>
          </a:p>
          <a:p>
            <a:pPr>
              <a:lnSpc>
                <a:spcPct val="11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en-US" sz="1000" spc="-1" strike="noStrike">
                <a:solidFill>
                  <a:srgbClr val="f0f5f8"/>
                </a:solidFill>
                <a:latin typeface="XO Tahion"/>
              </a:rPr>
              <a:t>Стратегический партнер, одна</a:t>
            </a:r>
            <a:br/>
            <a:r>
              <a:rPr b="0" lang="en-US" sz="1000" spc="-1" strike="noStrike">
                <a:solidFill>
                  <a:srgbClr val="f0f5f8"/>
                </a:solidFill>
                <a:latin typeface="XO Tahion"/>
              </a:rPr>
              <a:t>из крупнейших в мире частных компаний, работающих в сфере информационной безопасности</a:t>
            </a:r>
            <a:endParaRPr b="0" lang="en-US" sz="1000" spc="-1" strike="noStrike">
              <a:latin typeface="XO Oriel"/>
            </a:endParaRPr>
          </a:p>
        </p:txBody>
      </p:sp>
      <p:sp>
        <p:nvSpPr>
          <p:cNvPr id="382" name="CustomShape 10"/>
          <p:cNvSpPr/>
          <p:nvPr/>
        </p:nvSpPr>
        <p:spPr>
          <a:xfrm>
            <a:off x="5934240" y="4203360"/>
            <a:ext cx="2487960" cy="167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>
              <a:lnSpc>
                <a:spcPct val="11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en-US" sz="1000" spc="-1" strike="noStrike">
                <a:solidFill>
                  <a:srgbClr val="f0f5f8"/>
                </a:solidFill>
                <a:latin typeface="XO Tahion"/>
              </a:rPr>
              <a:t>российские миноритарии</a:t>
            </a:r>
            <a:endParaRPr b="0" lang="en-US" sz="1000" spc="-1" strike="noStrike">
              <a:latin typeface="XO Oriel"/>
            </a:endParaRPr>
          </a:p>
        </p:txBody>
      </p:sp>
      <p:pic>
        <p:nvPicPr>
          <p:cNvPr id="383" name="Изображение 1_1" descr="Изображение 1"/>
          <p:cNvPicPr/>
          <p:nvPr/>
        </p:nvPicPr>
        <p:blipFill>
          <a:blip r:embed="rId1"/>
          <a:stretch/>
        </p:blipFill>
        <p:spPr>
          <a:xfrm>
            <a:off x="883800" y="1176840"/>
            <a:ext cx="424440" cy="369360"/>
          </a:xfrm>
          <a:prstGeom prst="rect">
            <a:avLst/>
          </a:prstGeom>
          <a:ln w="12600">
            <a:noFill/>
          </a:ln>
        </p:spPr>
      </p:pic>
      <p:pic>
        <p:nvPicPr>
          <p:cNvPr id="384" name="Изображение 2_1" descr="Изображение 2"/>
          <p:cNvPicPr/>
          <p:nvPr/>
        </p:nvPicPr>
        <p:blipFill>
          <a:blip r:embed="rId2"/>
          <a:stretch/>
        </p:blipFill>
        <p:spPr>
          <a:xfrm>
            <a:off x="2839320" y="1126080"/>
            <a:ext cx="384840" cy="411120"/>
          </a:xfrm>
          <a:prstGeom prst="rect">
            <a:avLst/>
          </a:prstGeom>
          <a:ln w="12600">
            <a:noFill/>
          </a:ln>
        </p:spPr>
      </p:pic>
      <p:sp>
        <p:nvSpPr>
          <p:cNvPr id="385" name="CustomShape 11"/>
          <p:cNvSpPr/>
          <p:nvPr/>
        </p:nvSpPr>
        <p:spPr>
          <a:xfrm>
            <a:off x="5934240" y="2738880"/>
            <a:ext cx="1693800" cy="365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45000" bIns="4500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800" spc="-1" strike="noStrike">
                <a:solidFill>
                  <a:srgbClr val="ffffff"/>
                </a:solidFill>
                <a:latin typeface="XO Tahion"/>
              </a:rPr>
              <a:t>30,55% </a:t>
            </a:r>
            <a:endParaRPr b="0" lang="en-US" sz="1800" spc="-1" strike="noStrike">
              <a:latin typeface="XO Oriel"/>
            </a:endParaRPr>
          </a:p>
        </p:txBody>
      </p:sp>
      <p:sp>
        <p:nvSpPr>
          <p:cNvPr id="386" name="CustomShape 12"/>
          <p:cNvSpPr/>
          <p:nvPr/>
        </p:nvSpPr>
        <p:spPr>
          <a:xfrm>
            <a:off x="5934240" y="1029600"/>
            <a:ext cx="1481400" cy="6102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4000" spc="-1" strike="noStrike">
                <a:solidFill>
                  <a:srgbClr val="ffffff"/>
                </a:solidFill>
                <a:latin typeface="XO Tahion"/>
              </a:rPr>
              <a:t>47</a:t>
            </a:r>
            <a:r>
              <a:rPr b="1" lang="en-US" sz="3600" spc="-1" strike="noStrike">
                <a:solidFill>
                  <a:srgbClr val="ffffff"/>
                </a:solidFill>
                <a:latin typeface="XO Tahion"/>
              </a:rPr>
              <a:t>% </a:t>
            </a:r>
            <a:endParaRPr b="0" lang="en-US" sz="3600" spc="-1" strike="noStrike">
              <a:latin typeface="XO Oriel"/>
            </a:endParaRPr>
          </a:p>
        </p:txBody>
      </p:sp>
      <p:sp>
        <p:nvSpPr>
          <p:cNvPr id="387" name="CustomShape 13"/>
          <p:cNvSpPr/>
          <p:nvPr/>
        </p:nvSpPr>
        <p:spPr>
          <a:xfrm>
            <a:off x="5934240" y="3879000"/>
            <a:ext cx="1059840" cy="365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45000" bIns="4500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800" spc="-1" strike="noStrike">
                <a:solidFill>
                  <a:srgbClr val="ffffff"/>
                </a:solidFill>
                <a:latin typeface="XO Tahion"/>
              </a:rPr>
              <a:t>22,45</a:t>
            </a:r>
            <a:r>
              <a:rPr b="1" lang="en-US" sz="1600" spc="-1" strike="noStrike">
                <a:solidFill>
                  <a:srgbClr val="ffffff"/>
                </a:solidFill>
                <a:latin typeface="XO Tahion"/>
              </a:rPr>
              <a:t>% </a:t>
            </a:r>
            <a:endParaRPr b="0" lang="en-US" sz="1600" spc="-1" strike="noStrike">
              <a:latin typeface="XO Oriel"/>
            </a:endParaRPr>
          </a:p>
        </p:txBody>
      </p:sp>
      <p:sp>
        <p:nvSpPr>
          <p:cNvPr id="388" name="CustomShape 14"/>
          <p:cNvSpPr/>
          <p:nvPr/>
        </p:nvSpPr>
        <p:spPr>
          <a:xfrm>
            <a:off x="5934240" y="4705560"/>
            <a:ext cx="2487960" cy="1332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>
              <a:lnSpc>
                <a:spcPct val="11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en-US" sz="800" spc="-1" strike="noStrike">
                <a:solidFill>
                  <a:srgbClr val="f0f5f8"/>
                </a:solidFill>
                <a:latin typeface="XO Tahion"/>
              </a:rPr>
              <a:t>* По данным на </a:t>
            </a:r>
            <a:r>
              <a:rPr b="0" lang="ru-RU" sz="800" spc="-1" strike="noStrike">
                <a:solidFill>
                  <a:srgbClr val="f0f5f8"/>
                </a:solidFill>
                <a:latin typeface="XO Tahion"/>
              </a:rPr>
              <a:t>январь 2022 года</a:t>
            </a:r>
            <a:endParaRPr b="0" lang="en-US" sz="800" spc="-1" strike="noStrike">
              <a:latin typeface="XO Oriel"/>
            </a:endParaRPr>
          </a:p>
        </p:txBody>
      </p:sp>
      <p:sp>
        <p:nvSpPr>
          <p:cNvPr id="389" name="TextShape 15"/>
          <p:cNvSpPr txBox="1"/>
          <p:nvPr/>
        </p:nvSpPr>
        <p:spPr>
          <a:xfrm>
            <a:off x="485640" y="484200"/>
            <a:ext cx="4715640" cy="792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XO Tahion"/>
              </a:rPr>
              <a:t>Факты о МойОфис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0" name="CustomShape 16"/>
          <p:cNvSpPr/>
          <p:nvPr/>
        </p:nvSpPr>
        <p:spPr>
          <a:xfrm>
            <a:off x="2563200" y="2926800"/>
            <a:ext cx="1428120" cy="1428120"/>
          </a:xfrm>
          <a:prstGeom prst="ellipse">
            <a:avLst/>
          </a:prstGeom>
          <a:solidFill>
            <a:srgbClr val="1c9e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1" name="CustomShape 17"/>
          <p:cNvSpPr/>
          <p:nvPr/>
        </p:nvSpPr>
        <p:spPr>
          <a:xfrm>
            <a:off x="460800" y="2824920"/>
            <a:ext cx="2088720" cy="144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2240" bIns="0">
            <a:spAutoFit/>
          </a:bodyPr>
          <a:p>
            <a:pPr>
              <a:lnSpc>
                <a:spcPct val="100000"/>
              </a:lnSpc>
              <a:spcBef>
                <a:spcPts val="805"/>
              </a:spcBef>
              <a:tabLst>
                <a:tab algn="l" pos="0"/>
              </a:tabLst>
            </a:pPr>
            <a:r>
              <a:rPr b="1" lang="ru-RU" sz="4400" spc="-1" strike="noStrike">
                <a:solidFill>
                  <a:srgbClr val="000000"/>
                </a:solidFill>
                <a:latin typeface="XO Tahion"/>
                <a:ea typeface="Tahoma"/>
              </a:rPr>
              <a:t>2400</a:t>
            </a:r>
            <a:r>
              <a:rPr b="1" lang="ru-RU" sz="4000" spc="-7" strike="noStrike">
                <a:solidFill>
                  <a:srgbClr val="000000"/>
                </a:solidFill>
                <a:latin typeface="XO Tahion"/>
                <a:ea typeface="Tahoma"/>
              </a:rPr>
              <a:t>+</a:t>
            </a:r>
            <a:endParaRPr b="0" lang="en-US" sz="4000" spc="-1" strike="noStrike">
              <a:latin typeface="XO Oriel"/>
            </a:endParaRPr>
          </a:p>
          <a:p>
            <a:pPr>
              <a:lnSpc>
                <a:spcPct val="100000"/>
              </a:lnSpc>
              <a:spcBef>
                <a:spcPts val="224"/>
              </a:spcBef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XO Tahion"/>
                <a:ea typeface="Tahoma"/>
              </a:rPr>
              <a:t>организаций</a:t>
            </a:r>
            <a:endParaRPr b="0" lang="en-US" sz="2000" spc="-1" strike="noStrike">
              <a:latin typeface="XO Oriel"/>
            </a:endParaRPr>
          </a:p>
          <a:p>
            <a:pPr marL="7920">
              <a:lnSpc>
                <a:spcPct val="110000"/>
              </a:lnSpc>
              <a:spcBef>
                <a:spcPts val="54"/>
              </a:spcBef>
              <a:tabLst>
                <a:tab algn="l" pos="0"/>
              </a:tabLst>
            </a:pPr>
            <a:r>
              <a:rPr b="0" lang="ru-RU" sz="1000" spc="-7" strike="noStrike">
                <a:solidFill>
                  <a:srgbClr val="000000"/>
                </a:solidFill>
                <a:latin typeface="XO Tahion"/>
                <a:ea typeface="Tahoma"/>
              </a:rPr>
              <a:t>различных секторов рынка</a:t>
            </a:r>
            <a:br/>
            <a:r>
              <a:rPr b="0" lang="ru-RU" sz="1000" spc="-7" strike="noStrike">
                <a:solidFill>
                  <a:srgbClr val="000000"/>
                </a:solidFill>
                <a:latin typeface="XO Tahion"/>
                <a:ea typeface="Tahoma"/>
              </a:rPr>
              <a:t>уже</a:t>
            </a:r>
            <a:r>
              <a:rPr b="0" lang="ru-RU" sz="1000" spc="-86" strike="noStrike">
                <a:solidFill>
                  <a:srgbClr val="000000"/>
                </a:solidFill>
                <a:latin typeface="XO Tahion"/>
                <a:ea typeface="Tahoma"/>
              </a:rPr>
              <a:t> </a:t>
            </a:r>
            <a:r>
              <a:rPr b="0" lang="ru-RU" sz="1000" spc="-7" strike="noStrike">
                <a:solidFill>
                  <a:srgbClr val="000000"/>
                </a:solidFill>
                <a:latin typeface="XO Tahion"/>
                <a:ea typeface="Tahoma"/>
              </a:rPr>
              <a:t>используют </a:t>
            </a:r>
            <a:r>
              <a:rPr b="0" lang="ru-RU" sz="1000" spc="-12" strike="noStrike">
                <a:solidFill>
                  <a:srgbClr val="000000"/>
                </a:solidFill>
                <a:latin typeface="XO Tahion"/>
                <a:ea typeface="Tahoma"/>
              </a:rPr>
              <a:t>ПО </a:t>
            </a:r>
            <a:r>
              <a:rPr b="0" lang="ru-RU" sz="1000" spc="-7" strike="noStrike">
                <a:solidFill>
                  <a:srgbClr val="000000"/>
                </a:solidFill>
                <a:latin typeface="XO Tahion"/>
                <a:ea typeface="Tahoma"/>
              </a:rPr>
              <a:t>МойОфис</a:t>
            </a:r>
            <a:endParaRPr b="0" lang="en-US" sz="1000" spc="-1" strike="noStrike">
              <a:latin typeface="XO Oriel"/>
            </a:endParaRPr>
          </a:p>
        </p:txBody>
      </p:sp>
      <p:pic>
        <p:nvPicPr>
          <p:cNvPr id="392" name="Picture 1_1" descr="C:\Работа\MoyOfis\Презы\Сертифицированные решения\¦С¦¦¦¬TЛ¦¦ ¦¬¦¦¦-¦-¦¦¦¬\¦б¦-TВTАTГ¦+¦-¦¬TЗ¦¦TБTВ¦-¦-.png"/>
          <p:cNvPicPr/>
          <p:nvPr/>
        </p:nvPicPr>
        <p:blipFill>
          <a:blip r:embed="rId3"/>
          <a:stretch/>
        </p:blipFill>
        <p:spPr>
          <a:xfrm>
            <a:off x="2836080" y="3403440"/>
            <a:ext cx="905040" cy="576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Рисунок 3" descr=""/>
          <p:cNvPicPr/>
          <p:nvPr/>
        </p:nvPicPr>
        <p:blipFill>
          <a:blip r:embed="rId1"/>
          <a:srcRect l="5414" t="25416" r="3041" b="11319"/>
          <a:stretch/>
        </p:blipFill>
        <p:spPr>
          <a:xfrm>
            <a:off x="4572000" y="0"/>
            <a:ext cx="4857480" cy="5142960"/>
          </a:xfrm>
          <a:prstGeom prst="rect">
            <a:avLst/>
          </a:prstGeom>
          <a:ln>
            <a:noFill/>
          </a:ln>
        </p:spPr>
      </p:pic>
      <p:sp>
        <p:nvSpPr>
          <p:cNvPr id="394" name="CustomShape 1"/>
          <p:cNvSpPr/>
          <p:nvPr/>
        </p:nvSpPr>
        <p:spPr>
          <a:xfrm>
            <a:off x="485640" y="484200"/>
            <a:ext cx="4376520" cy="79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XO Tahion"/>
              </a:rPr>
              <a:t>О Хаб Знаний</a:t>
            </a:r>
            <a:endParaRPr b="0" lang="en-US" sz="2800" spc="-1" strike="noStrike">
              <a:latin typeface="XO Oriel"/>
            </a:endParaRPr>
          </a:p>
        </p:txBody>
      </p:sp>
      <p:sp>
        <p:nvSpPr>
          <p:cNvPr id="395" name="CustomShape 2"/>
          <p:cNvSpPr/>
          <p:nvPr/>
        </p:nvSpPr>
        <p:spPr>
          <a:xfrm>
            <a:off x="485640" y="1585080"/>
            <a:ext cx="4085640" cy="22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5000"/>
              </a:lnSpc>
              <a:spcBef>
                <a:spcPts val="601"/>
              </a:spcBef>
              <a:spcAft>
                <a:spcPts val="601"/>
              </a:spcAft>
            </a:pPr>
            <a:r>
              <a:rPr b="0" lang="en-US" sz="1600" spc="-1" strike="noStrike">
                <a:solidFill>
                  <a:srgbClr val="000000"/>
                </a:solidFill>
                <a:latin typeface="XO Tahion"/>
              </a:rPr>
              <a:t>Центр организации обучения по продуктам МойОфис.</a:t>
            </a:r>
            <a:endParaRPr b="0" lang="en-US" sz="1600" spc="-1" strike="noStrike">
              <a:latin typeface="XO Oriel"/>
            </a:endParaRPr>
          </a:p>
          <a:p>
            <a:pPr>
              <a:lnSpc>
                <a:spcPct val="115000"/>
              </a:lnSpc>
              <a:spcBef>
                <a:spcPts val="601"/>
              </a:spcBef>
              <a:spcAft>
                <a:spcPts val="601"/>
              </a:spcAft>
            </a:pPr>
            <a:r>
              <a:rPr b="0" lang="en-US" sz="1600" spc="-1" strike="noStrike">
                <a:solidFill>
                  <a:srgbClr val="000000"/>
                </a:solidFill>
                <a:latin typeface="XO Tahion"/>
              </a:rPr>
              <a:t>Мы помогаем нашим клиентам, партнерам и сотрудникам расти, становиться эффективнее и достигать своих целей благодаря современным технологиям МойОфис.</a:t>
            </a:r>
            <a:endParaRPr b="0" lang="en-US" sz="1600" spc="-1" strike="noStrike">
              <a:latin typeface="XO Oriel"/>
            </a:endParaRPr>
          </a:p>
        </p:txBody>
      </p:sp>
      <p:sp>
        <p:nvSpPr>
          <p:cNvPr id="396" name="CustomShape 3"/>
          <p:cNvSpPr/>
          <p:nvPr/>
        </p:nvSpPr>
        <p:spPr>
          <a:xfrm>
            <a:off x="7699680" y="4543560"/>
            <a:ext cx="949320" cy="36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fld id="{E586DF67-7DBD-4440-90C9-0F0D56D3F051}" type="slidenum">
              <a:rPr b="0" lang="ru-RU" sz="1400" spc="-1" strike="noStrike">
                <a:solidFill>
                  <a:srgbClr val="000000"/>
                </a:solidFill>
                <a:latin typeface="XO Tahion"/>
                <a:ea typeface="DejaVu Sans"/>
              </a:rPr>
              <a:t>&lt;номер&gt;</a:t>
            </a:fld>
            <a:endParaRPr b="0" lang="en-US" sz="14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TextShape 1"/>
          <p:cNvSpPr txBox="1"/>
          <p:nvPr/>
        </p:nvSpPr>
        <p:spPr>
          <a:xfrm>
            <a:off x="475560" y="484200"/>
            <a:ext cx="8183880" cy="379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c0c0c"/>
                </a:solidFill>
                <a:latin typeface="XO Tahion"/>
              </a:rPr>
              <a:t>Авторизованные учебные центры</a:t>
            </a:r>
            <a:r>
              <a:rPr b="1" lang="en-US" sz="2800" spc="-1" strike="noStrike">
                <a:solidFill>
                  <a:srgbClr val="0c0c0c"/>
                </a:solidFill>
                <a:latin typeface="XO Tahion"/>
              </a:rPr>
              <a:t>*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CustomShape 2"/>
          <p:cNvSpPr/>
          <p:nvPr/>
        </p:nvSpPr>
        <p:spPr>
          <a:xfrm>
            <a:off x="357120" y="4129200"/>
            <a:ext cx="239868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808080"/>
                </a:solidFill>
                <a:latin typeface="XO Tahion"/>
              </a:rPr>
              <a:t>*по состоянию на 14.02.2022 г.</a:t>
            </a:r>
            <a:endParaRPr b="0" lang="en-US" sz="1200" spc="-1" strike="noStrike">
              <a:latin typeface="XO Oriel"/>
            </a:endParaRPr>
          </a:p>
        </p:txBody>
      </p:sp>
      <p:pic>
        <p:nvPicPr>
          <p:cNvPr id="399" name="Рисунок 7_1" descr=""/>
          <p:cNvPicPr/>
          <p:nvPr/>
        </p:nvPicPr>
        <p:blipFill>
          <a:blip r:embed="rId1"/>
          <a:stretch/>
        </p:blipFill>
        <p:spPr>
          <a:xfrm>
            <a:off x="414360" y="1144080"/>
            <a:ext cx="8144280" cy="2702880"/>
          </a:xfrm>
          <a:prstGeom prst="rect">
            <a:avLst/>
          </a:prstGeom>
          <a:ln>
            <a:noFill/>
          </a:ln>
        </p:spPr>
      </p:pic>
      <p:pic>
        <p:nvPicPr>
          <p:cNvPr id="400" name="" descr=""/>
          <p:cNvPicPr/>
          <p:nvPr/>
        </p:nvPicPr>
        <p:blipFill>
          <a:blip r:embed="rId2"/>
          <a:stretch/>
        </p:blipFill>
        <p:spPr>
          <a:xfrm>
            <a:off x="4715280" y="3566520"/>
            <a:ext cx="3788280" cy="914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/>
          <p:cNvSpPr/>
          <p:nvPr/>
        </p:nvSpPr>
        <p:spPr>
          <a:xfrm>
            <a:off x="485640" y="882000"/>
            <a:ext cx="4715280" cy="289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601"/>
              </a:spcBef>
              <a:spcAft>
                <a:spcPts val="601"/>
              </a:spcAft>
              <a:tabLst>
                <a:tab algn="l" pos="0"/>
              </a:tabLst>
            </a:pPr>
            <a:endParaRPr b="0" lang="en-US" sz="1800" spc="-1" strike="noStrike">
              <a:latin typeface="XO Oriel"/>
            </a:endParaRPr>
          </a:p>
          <a:p>
            <a:pPr marL="285840" indent="-285120">
              <a:lnSpc>
                <a:spcPct val="110000"/>
              </a:lnSpc>
              <a:spcBef>
                <a:spcPts val="601"/>
              </a:spcBef>
              <a:spcAft>
                <a:spcPts val="601"/>
              </a:spcAft>
              <a:buClr>
                <a:srgbClr val="11a8ff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XO Tahion"/>
                <a:ea typeface="XO Tahion"/>
              </a:rPr>
              <a:t>Попробуйте веб-редакторы</a:t>
            </a:r>
            <a:br/>
            <a:r>
              <a:rPr b="0" lang="ru-RU" sz="1600" spc="-1" strike="noStrike">
                <a:solidFill>
                  <a:srgbClr val="000000"/>
                </a:solidFill>
                <a:latin typeface="XO Tahion"/>
                <a:ea typeface="XO Tahion"/>
              </a:rPr>
              <a:t>на </a:t>
            </a:r>
            <a:r>
              <a:rPr b="0" lang="en-US" sz="1600" spc="-1" strike="noStrike" u="sng">
                <a:solidFill>
                  <a:srgbClr val="0000ff"/>
                </a:solidFill>
                <a:uFillTx/>
                <a:latin typeface="XO Tahion"/>
                <a:ea typeface="XO Tahion"/>
                <a:hlinkClick r:id="rId1"/>
              </a:rPr>
              <a:t>edit.myoffice.ru</a:t>
            </a:r>
            <a:r>
              <a:rPr b="0" lang="ru-RU" sz="1600" spc="-1" strike="noStrike">
                <a:solidFill>
                  <a:srgbClr val="000000"/>
                </a:solidFill>
                <a:latin typeface="XO Tahion"/>
                <a:ea typeface="XO Tahion"/>
              </a:rPr>
              <a:t>.</a:t>
            </a:r>
            <a:endParaRPr b="0" lang="en-US" sz="1600" spc="-1" strike="noStrike">
              <a:latin typeface="XO Oriel"/>
            </a:endParaRPr>
          </a:p>
          <a:p>
            <a:pPr marL="285840" indent="-285120">
              <a:lnSpc>
                <a:spcPct val="110000"/>
              </a:lnSpc>
              <a:spcBef>
                <a:spcPts val="601"/>
              </a:spcBef>
              <a:spcAft>
                <a:spcPts val="601"/>
              </a:spcAft>
              <a:buClr>
                <a:srgbClr val="11a8ff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ru-RU" sz="1600" spc="-1" strike="noStrike" u="sng">
                <a:solidFill>
                  <a:srgbClr val="0000ff"/>
                </a:solidFill>
                <a:uFillTx/>
                <a:latin typeface="XO Tahion"/>
                <a:ea typeface="XO Tahion"/>
                <a:hlinkClick r:id="rId2"/>
              </a:rPr>
              <a:t>Скачайте</a:t>
            </a:r>
            <a:r>
              <a:rPr b="0" lang="ru-RU" sz="1600" spc="-1" strike="noStrike">
                <a:solidFill>
                  <a:srgbClr val="000000"/>
                </a:solidFill>
                <a:latin typeface="XO Tahion"/>
                <a:ea typeface="XO Tahion"/>
              </a:rPr>
              <a:t> настольные приложения.</a:t>
            </a:r>
            <a:endParaRPr b="0" lang="en-US" sz="1600" spc="-1" strike="noStrike">
              <a:latin typeface="XO Oriel"/>
            </a:endParaRPr>
          </a:p>
          <a:p>
            <a:pPr marL="285840" indent="-285120">
              <a:lnSpc>
                <a:spcPct val="110000"/>
              </a:lnSpc>
              <a:spcBef>
                <a:spcPts val="601"/>
              </a:spcBef>
              <a:spcAft>
                <a:spcPts val="601"/>
              </a:spcAft>
              <a:buClr>
                <a:srgbClr val="11a8ff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XO Tahion"/>
                <a:ea typeface="XO Tahion"/>
              </a:rPr>
              <a:t>Оставьте заявку на странице</a:t>
            </a:r>
            <a:br/>
            <a:r>
              <a:rPr b="0" lang="ru-RU" sz="1600" spc="-1" strike="noStrike" u="sng">
                <a:solidFill>
                  <a:srgbClr val="0000ff"/>
                </a:solidFill>
                <a:uFillTx/>
                <a:latin typeface="XO Tahion"/>
                <a:ea typeface="XO Tahion"/>
                <a:hlinkClick r:id="rId3"/>
              </a:rPr>
              <a:t>пробных версий</a:t>
            </a:r>
            <a:r>
              <a:rPr b="0" lang="ru-RU" sz="1600" spc="-1" strike="noStrike">
                <a:solidFill>
                  <a:srgbClr val="00b1ff"/>
                </a:solidFill>
                <a:latin typeface="XO Tahion"/>
                <a:ea typeface="XO Tahion"/>
              </a:rPr>
              <a:t> </a:t>
            </a:r>
            <a:r>
              <a:rPr b="0" lang="ru-RU" sz="1600" spc="-1" strike="noStrike">
                <a:solidFill>
                  <a:srgbClr val="000000"/>
                </a:solidFill>
                <a:latin typeface="XO Tahion"/>
                <a:ea typeface="XO Tahion"/>
              </a:rPr>
              <a:t>для получения доступа</a:t>
            </a:r>
            <a:br/>
            <a:r>
              <a:rPr b="0" lang="ru-RU" sz="1600" spc="-1" strike="noStrike">
                <a:solidFill>
                  <a:srgbClr val="000000"/>
                </a:solidFill>
                <a:latin typeface="XO Tahion"/>
                <a:ea typeface="XO Tahion"/>
              </a:rPr>
              <a:t>к виртуальной рабочей среде</a:t>
            </a:r>
            <a:br/>
            <a:r>
              <a:rPr b="0" lang="ru-RU" sz="1600" spc="-1" strike="noStrike">
                <a:solidFill>
                  <a:srgbClr val="000000"/>
                </a:solidFill>
                <a:latin typeface="XO Tahion"/>
                <a:ea typeface="XO Tahion"/>
              </a:rPr>
              <a:t>«МойОфис Частное Облако».</a:t>
            </a:r>
            <a:endParaRPr b="0" lang="en-US" sz="1600" spc="-1" strike="noStrike">
              <a:latin typeface="XO Oriel"/>
            </a:endParaRPr>
          </a:p>
          <a:p>
            <a:pPr marL="285840" indent="-285120">
              <a:lnSpc>
                <a:spcPct val="110000"/>
              </a:lnSpc>
              <a:spcBef>
                <a:spcPts val="601"/>
              </a:spcBef>
              <a:spcAft>
                <a:spcPts val="601"/>
              </a:spcAft>
              <a:buClr>
                <a:srgbClr val="11a8ff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ru-RU" sz="1600" spc="-1" strike="noStrike" u="sng">
                <a:solidFill>
                  <a:srgbClr val="2611c4"/>
                </a:solidFill>
                <a:uFillTx/>
                <a:latin typeface="XO Tahion"/>
                <a:ea typeface="XO Tahion"/>
                <a:hlinkClick r:id="rId4"/>
              </a:rPr>
              <a:t>Используйте</a:t>
            </a:r>
            <a:r>
              <a:rPr b="0" lang="ru-RU" sz="1600" spc="-1" strike="noStrike">
                <a:solidFill>
                  <a:srgbClr val="000000"/>
                </a:solidFill>
                <a:latin typeface="XO Tahion"/>
                <a:ea typeface="XO Tahion"/>
              </a:rPr>
              <a:t> в образовательных организациях продукт </a:t>
            </a:r>
            <a:r>
              <a:rPr b="0" lang="ru-RU" sz="1600" spc="-1" strike="noStrike">
                <a:solidFill>
                  <a:srgbClr val="000000"/>
                </a:solidFill>
                <a:latin typeface="XO Tahion"/>
                <a:ea typeface="XO Tahion"/>
              </a:rPr>
              <a:t>«МойОфис Образование»</a:t>
            </a:r>
            <a:endParaRPr b="0" lang="en-US" sz="1600" spc="-1" strike="noStrike">
              <a:latin typeface="XO Oriel"/>
            </a:endParaRPr>
          </a:p>
        </p:txBody>
      </p:sp>
      <p:sp>
        <p:nvSpPr>
          <p:cNvPr id="402" name="CustomShape 2"/>
          <p:cNvSpPr/>
          <p:nvPr/>
        </p:nvSpPr>
        <p:spPr>
          <a:xfrm>
            <a:off x="485640" y="122400"/>
            <a:ext cx="4715280" cy="79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XO Tahion"/>
                <a:ea typeface="XO Tahion"/>
              </a:rPr>
              <a:t>Где взять МойОфис</a:t>
            </a:r>
            <a:endParaRPr b="0" lang="en-US" sz="2800" spc="-1" strike="noStrike">
              <a:latin typeface="XO Oriel"/>
            </a:endParaRPr>
          </a:p>
        </p:txBody>
      </p:sp>
      <p:sp>
        <p:nvSpPr>
          <p:cNvPr id="403" name="CustomShape 3"/>
          <p:cNvSpPr/>
          <p:nvPr/>
        </p:nvSpPr>
        <p:spPr>
          <a:xfrm>
            <a:off x="5175000" y="658080"/>
            <a:ext cx="2440440" cy="2768400"/>
          </a:xfrm>
          <a:prstGeom prst="roundRect">
            <a:avLst>
              <a:gd name="adj" fmla="val 1216"/>
            </a:avLst>
          </a:prstGeom>
          <a:blipFill rotWithShape="0">
            <a:blip r:embed="rId5"/>
            <a:stretch>
              <a:fillRect/>
            </a:stretch>
          </a:blipFill>
          <a:ln w="6480">
            <a:solidFill>
              <a:srgbClr val="474747"/>
            </a:solidFill>
            <a:miter/>
          </a:ln>
          <a:effectLst>
            <a:outerShdw dist="232157" dir="2700000">
              <a:srgbClr val="000000">
                <a:alpha val="16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04" name="CustomShape 4"/>
          <p:cNvSpPr/>
          <p:nvPr/>
        </p:nvSpPr>
        <p:spPr>
          <a:xfrm>
            <a:off x="6109200" y="1594440"/>
            <a:ext cx="2428200" cy="2860560"/>
          </a:xfrm>
          <a:prstGeom prst="roundRect">
            <a:avLst>
              <a:gd name="adj" fmla="val 1530"/>
            </a:avLst>
          </a:prstGeom>
          <a:blipFill rotWithShape="0">
            <a:blip r:embed="rId6"/>
            <a:stretch>
              <a:fillRect l="538" t="298" r="881" b="1020"/>
            </a:stretch>
          </a:blipFill>
          <a:ln w="6480">
            <a:solidFill>
              <a:srgbClr val="474747"/>
            </a:solidFill>
            <a:round/>
          </a:ln>
          <a:effectLst>
            <a:outerShdw dist="232157" dir="2700000">
              <a:srgbClr val="000000">
                <a:alpha val="16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05" name="CustomShape 5"/>
          <p:cNvSpPr/>
          <p:nvPr/>
        </p:nvSpPr>
        <p:spPr>
          <a:xfrm>
            <a:off x="7699680" y="4543560"/>
            <a:ext cx="949320" cy="36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1CB94E59-0FD8-4862-A923-4F4F39C7479E}" type="slidenum">
              <a:rPr b="0" lang="ru-RU" sz="1400" spc="-1" strike="noStrike">
                <a:solidFill>
                  <a:srgbClr val="000000"/>
                </a:solidFill>
                <a:latin typeface="XO Tahion"/>
                <a:ea typeface="XO Tahion"/>
              </a:rPr>
              <a:t>&lt;номер&gt;</a:t>
            </a:fld>
            <a:endParaRPr b="0" lang="en-US" sz="14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CustomShape 1"/>
          <p:cNvSpPr/>
          <p:nvPr/>
        </p:nvSpPr>
        <p:spPr>
          <a:xfrm>
            <a:off x="477000" y="1783800"/>
            <a:ext cx="6183360" cy="1575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rgbClr val="ffffff"/>
                </a:solidFill>
                <a:latin typeface="XO Tahion"/>
                <a:ea typeface="XO Tahion"/>
              </a:rPr>
              <a:t>TOP-5 вопросов про МойОфис:</a:t>
            </a:r>
            <a:endParaRPr b="0" lang="en-US" sz="2800" spc="-1" strike="noStrike"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800" spc="-1" strike="noStrike"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800" spc="-1" strike="noStrike"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800" spc="-1" strike="noStrike"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rgbClr val="ffffff"/>
                </a:solidFill>
                <a:latin typeface="XO Tahion"/>
                <a:ea typeface="XO Tahion"/>
              </a:rPr>
              <a:t>Ответ на какой вопрос про МойОфис вы хотели бы получить сегодня?</a:t>
            </a:r>
            <a:endParaRPr b="0" lang="en-US" sz="28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Рисунок 12" descr=""/>
          <p:cNvPicPr/>
          <p:nvPr/>
        </p:nvPicPr>
        <p:blipFill>
          <a:blip r:embed="rId1"/>
          <a:srcRect l="5418" t="7134" r="0" b="0"/>
          <a:stretch/>
        </p:blipFill>
        <p:spPr>
          <a:xfrm>
            <a:off x="5651640" y="0"/>
            <a:ext cx="3490920" cy="5142240"/>
          </a:xfrm>
          <a:prstGeom prst="rect">
            <a:avLst/>
          </a:prstGeom>
          <a:ln>
            <a:noFill/>
          </a:ln>
        </p:spPr>
      </p:pic>
      <p:sp>
        <p:nvSpPr>
          <p:cNvPr id="408" name="CustomShape 1"/>
          <p:cNvSpPr/>
          <p:nvPr/>
        </p:nvSpPr>
        <p:spPr>
          <a:xfrm>
            <a:off x="5651640" y="-1021680"/>
            <a:ext cx="3490920" cy="6384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41300" spc="-1" strike="noStrike">
                <a:solidFill>
                  <a:srgbClr val="f0f5f8"/>
                </a:solidFill>
                <a:latin typeface="XO Tahion"/>
                <a:ea typeface="DejaVu Sans"/>
              </a:rPr>
              <a:t>1</a:t>
            </a:r>
            <a:endParaRPr b="0" lang="en-US" sz="41300" spc="-1" strike="noStrike">
              <a:latin typeface="XO Oriel"/>
            </a:endParaRPr>
          </a:p>
        </p:txBody>
      </p:sp>
      <p:pic>
        <p:nvPicPr>
          <p:cNvPr id="409" name="Рисунок 14_1" descr="Изображение выглядит как человек, держит, сушильная машина, рука&#10;&#10;Автоматически созданное описание"/>
          <p:cNvPicPr/>
          <p:nvPr/>
        </p:nvPicPr>
        <p:blipFill>
          <a:blip r:embed="rId2"/>
          <a:srcRect l="5424" t="7142" r="0" b="0"/>
          <a:stretch/>
        </p:blipFill>
        <p:spPr>
          <a:xfrm>
            <a:off x="5651640" y="0"/>
            <a:ext cx="3490920" cy="5142240"/>
          </a:xfrm>
          <a:prstGeom prst="rect">
            <a:avLst/>
          </a:prstGeom>
          <a:ln>
            <a:noFill/>
          </a:ln>
        </p:spPr>
      </p:pic>
      <p:sp>
        <p:nvSpPr>
          <p:cNvPr id="410" name="CustomShape 2"/>
          <p:cNvSpPr/>
          <p:nvPr/>
        </p:nvSpPr>
        <p:spPr>
          <a:xfrm>
            <a:off x="485640" y="484200"/>
            <a:ext cx="4714560" cy="79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ru-RU" sz="2629" spc="-1" strike="noStrike">
                <a:solidFill>
                  <a:srgbClr val="000000"/>
                </a:solidFill>
                <a:latin typeface="XO Tahion"/>
                <a:ea typeface="DejaVu Sans"/>
              </a:rPr>
              <a:t>МойОфис копия известных решений</a:t>
            </a:r>
            <a:endParaRPr b="0" lang="en-US" sz="2629" spc="-1" strike="noStrike">
              <a:latin typeface="XO Oriel"/>
            </a:endParaRPr>
          </a:p>
        </p:txBody>
      </p:sp>
      <p:sp>
        <p:nvSpPr>
          <p:cNvPr id="411" name="CustomShape 3"/>
          <p:cNvSpPr/>
          <p:nvPr/>
        </p:nvSpPr>
        <p:spPr>
          <a:xfrm>
            <a:off x="485640" y="1585080"/>
            <a:ext cx="4714560" cy="262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en-US" sz="1800" spc="-1" strike="noStrike">
              <a:latin typeface="XO Orie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XO Tahion"/>
                <a:ea typeface="DejaVu Sans"/>
              </a:rPr>
              <a:t>В основе экосистемы МойОфис лежит разработанное с нуля единое программное ядро, включающее в себя более полутора миллионов строк кода. Мы разрабатываем продукты с 2013 года, полностью своими силами.</a:t>
            </a:r>
            <a:endParaRPr b="0" lang="en-US" sz="1800" spc="-1" strike="noStrike">
              <a:latin typeface="XO Oriel"/>
            </a:endParaRPr>
          </a:p>
        </p:txBody>
      </p:sp>
      <p:sp>
        <p:nvSpPr>
          <p:cNvPr id="412" name="CustomShape 4"/>
          <p:cNvSpPr/>
          <p:nvPr/>
        </p:nvSpPr>
        <p:spPr>
          <a:xfrm>
            <a:off x="7699680" y="4543560"/>
            <a:ext cx="948600" cy="36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25B2B6A5-2F69-41EE-AEA6-72B2C579815D}" type="slidenum">
              <a:rPr b="0" lang="ru-RU" sz="1400" spc="-1" strike="noStrike">
                <a:solidFill>
                  <a:srgbClr val="7f7f7f"/>
                </a:solidFill>
                <a:latin typeface="XO Tahion"/>
                <a:ea typeface="DejaVu Sans"/>
              </a:rPr>
              <a:t>&lt;номер&gt;</a:t>
            </a:fld>
            <a:endParaRPr b="0" lang="en-US" sz="14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CustomShape 1"/>
          <p:cNvSpPr/>
          <p:nvPr/>
        </p:nvSpPr>
        <p:spPr>
          <a:xfrm>
            <a:off x="485640" y="484200"/>
            <a:ext cx="4714560" cy="79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ru-RU" sz="2629" spc="-1" strike="noStrike">
                <a:solidFill>
                  <a:srgbClr val="000000"/>
                </a:solidFill>
                <a:latin typeface="XO Tahion"/>
                <a:ea typeface="DejaVu Sans"/>
              </a:rPr>
              <a:t>Надо ли мне переписывать все документы для МойОфис?</a:t>
            </a:r>
            <a:endParaRPr b="0" lang="en-US" sz="2629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endParaRPr b="0" lang="en-US" sz="2629" spc="-1" strike="noStrike">
              <a:latin typeface="XO Oriel"/>
            </a:endParaRPr>
          </a:p>
        </p:txBody>
      </p:sp>
      <p:sp>
        <p:nvSpPr>
          <p:cNvPr id="414" name="CustomShape 2"/>
          <p:cNvSpPr/>
          <p:nvPr/>
        </p:nvSpPr>
        <p:spPr>
          <a:xfrm>
            <a:off x="485640" y="2017080"/>
            <a:ext cx="4714560" cy="262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XO Tahion"/>
                <a:ea typeface="DejaVu Sans"/>
              </a:rPr>
              <a:t>Решения МойОфис совместимы со всеми популярными операционными системами, аппаратными комплексами и форматами документов.</a:t>
            </a:r>
            <a:endParaRPr b="0" lang="en-US" sz="1800" spc="-1" strike="noStrike">
              <a:latin typeface="XO Orie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XO Tahion"/>
                <a:ea typeface="DejaVu Sans"/>
              </a:rPr>
              <a:t>Вы сможете работать в едином интерфейсе на любом устройстве из любой точки мира.</a:t>
            </a:r>
            <a:endParaRPr b="0" lang="en-US" sz="1800" spc="-1" strike="noStrike">
              <a:latin typeface="XO Oriel"/>
            </a:endParaRPr>
          </a:p>
          <a:p>
            <a:pPr>
              <a:lnSpc>
                <a:spcPct val="110000"/>
              </a:lnSpc>
              <a:spcBef>
                <a:spcPts val="601"/>
              </a:spcBef>
              <a:spcAft>
                <a:spcPts val="601"/>
              </a:spcAft>
              <a:tabLst>
                <a:tab algn="l" pos="0"/>
              </a:tabLst>
            </a:pPr>
            <a:endParaRPr b="0" lang="en-US" sz="1800" spc="-1" strike="noStrike">
              <a:latin typeface="XO Oriel"/>
            </a:endParaRPr>
          </a:p>
        </p:txBody>
      </p:sp>
      <p:pic>
        <p:nvPicPr>
          <p:cNvPr id="415" name="Рисунок 4_2" descr=""/>
          <p:cNvPicPr/>
          <p:nvPr/>
        </p:nvPicPr>
        <p:blipFill>
          <a:blip r:embed="rId1"/>
          <a:srcRect l="5418" t="7134" r="0" b="0"/>
          <a:stretch/>
        </p:blipFill>
        <p:spPr>
          <a:xfrm>
            <a:off x="5651640" y="0"/>
            <a:ext cx="3490920" cy="5142240"/>
          </a:xfrm>
          <a:prstGeom prst="rect">
            <a:avLst/>
          </a:prstGeom>
          <a:ln>
            <a:noFill/>
          </a:ln>
        </p:spPr>
      </p:pic>
      <p:sp>
        <p:nvSpPr>
          <p:cNvPr id="416" name="CustomShape 3"/>
          <p:cNvSpPr/>
          <p:nvPr/>
        </p:nvSpPr>
        <p:spPr>
          <a:xfrm>
            <a:off x="5651640" y="-1021680"/>
            <a:ext cx="3490920" cy="6384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41300" spc="-1" strike="noStrike">
                <a:solidFill>
                  <a:srgbClr val="f0f5f8"/>
                </a:solidFill>
                <a:latin typeface="XO Tahion"/>
                <a:ea typeface="DejaVu Sans"/>
              </a:rPr>
              <a:t>2</a:t>
            </a:r>
            <a:endParaRPr b="0" lang="en-US" sz="41300" spc="-1" strike="noStrike">
              <a:latin typeface="XO Oriel"/>
            </a:endParaRPr>
          </a:p>
        </p:txBody>
      </p:sp>
      <p:pic>
        <p:nvPicPr>
          <p:cNvPr id="417" name="Рисунок 6_2" descr="Изображение выглядит как человек, держит, сушильная машина, рука&#10;&#10;Автоматически созданное описание"/>
          <p:cNvPicPr/>
          <p:nvPr/>
        </p:nvPicPr>
        <p:blipFill>
          <a:blip r:embed="rId2"/>
          <a:srcRect l="5424" t="7142" r="0" b="0"/>
          <a:stretch/>
        </p:blipFill>
        <p:spPr>
          <a:xfrm>
            <a:off x="5651640" y="0"/>
            <a:ext cx="3490920" cy="5142240"/>
          </a:xfrm>
          <a:prstGeom prst="rect">
            <a:avLst/>
          </a:prstGeom>
          <a:ln>
            <a:noFill/>
          </a:ln>
        </p:spPr>
      </p:pic>
      <p:sp>
        <p:nvSpPr>
          <p:cNvPr id="418" name="CustomShape 4"/>
          <p:cNvSpPr/>
          <p:nvPr/>
        </p:nvSpPr>
        <p:spPr>
          <a:xfrm>
            <a:off x="7699680" y="4543560"/>
            <a:ext cx="948600" cy="36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0F348A2A-9CB8-4BA7-87AC-EE85B5A7AB18}" type="slidenum">
              <a:rPr b="0" lang="ru-RU" sz="1400" spc="-1" strike="noStrike">
                <a:solidFill>
                  <a:srgbClr val="7f7f7f"/>
                </a:solidFill>
                <a:latin typeface="XO Tahion"/>
                <a:ea typeface="DejaVu Sans"/>
              </a:rPr>
              <a:t>&lt;номер&gt;</a:t>
            </a:fld>
            <a:endParaRPr b="0" lang="en-US" sz="14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6231</TotalTime>
  <Application>Редактор_презентаций/2021.03.0.0$Windows_x86 LibreOffice_project/a93217f5d6ba0526b7aa2fdf66af16eadec7cea5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2020-05-18T20:09:54Z</dcterms:created>
  <dc:creator>Nastya</dc:creator>
  <dc:description/>
  <dc:language>ru-RU</dc:language>
  <cp:lastModifiedBy/>
  <dcterms:modified xsi:type="dcterms:W3CDTF">2022-02-18T10:01:05Z</dcterms:modified>
  <cp:revision>37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14</vt:i4>
  </property>
  <property fmtid="{D5CDD505-2E9C-101B-9397-08002B2CF9AE}" pid="8" name="PresentationFormat">
    <vt:lpwstr>Экран (16:9)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59</vt:i4>
  </property>
</Properties>
</file>